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5" r:id="rId13"/>
    <p:sldId id="286" r:id="rId14"/>
    <p:sldId id="287" r:id="rId15"/>
    <p:sldId id="284" r:id="rId16"/>
    <p:sldId id="272" r:id="rId17"/>
    <p:sldId id="273" r:id="rId18"/>
    <p:sldId id="274" r:id="rId19"/>
    <p:sldId id="259" r:id="rId20"/>
    <p:sldId id="260" r:id="rId21"/>
    <p:sldId id="261" r:id="rId2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0" d="100"/>
          <a:sy n="70" d="100"/>
        </p:scale>
        <p:origin x="-1386" y="-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6D82-9574-4F01-9941-997F0C8EB9A9}" type="datetimeFigureOut">
              <a:rPr lang="en-US" smtClean="0"/>
              <a:pPr/>
              <a:t>1/26/2013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160D2-3282-49C9-935A-26108DBC7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6D82-9574-4F01-9941-997F0C8EB9A9}" type="datetimeFigureOut">
              <a:rPr lang="en-US" smtClean="0"/>
              <a:pPr/>
              <a:t>1/26/2013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160D2-3282-49C9-935A-26108DBC7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6D82-9574-4F01-9941-997F0C8EB9A9}" type="datetimeFigureOut">
              <a:rPr lang="en-US" smtClean="0"/>
              <a:pPr/>
              <a:t>1/26/2013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160D2-3282-49C9-935A-26108DBC7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6D82-9574-4F01-9941-997F0C8EB9A9}" type="datetimeFigureOut">
              <a:rPr lang="en-US" smtClean="0"/>
              <a:pPr/>
              <a:t>1/26/2013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160D2-3282-49C9-935A-26108DBC7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6D82-9574-4F01-9941-997F0C8EB9A9}" type="datetimeFigureOut">
              <a:rPr lang="en-US" smtClean="0"/>
              <a:pPr/>
              <a:t>1/26/2013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160D2-3282-49C9-935A-26108DBC7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6D82-9574-4F01-9941-997F0C8EB9A9}" type="datetimeFigureOut">
              <a:rPr lang="en-US" smtClean="0"/>
              <a:pPr/>
              <a:t>1/26/2013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160D2-3282-49C9-935A-26108DBC7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6D82-9574-4F01-9941-997F0C8EB9A9}" type="datetimeFigureOut">
              <a:rPr lang="en-US" smtClean="0"/>
              <a:pPr/>
              <a:t>1/26/2013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160D2-3282-49C9-935A-26108DBC7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6D82-9574-4F01-9941-997F0C8EB9A9}" type="datetimeFigureOut">
              <a:rPr lang="en-US" smtClean="0"/>
              <a:pPr/>
              <a:t>1/26/2013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160D2-3282-49C9-935A-26108DBC7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6D82-9574-4F01-9941-997F0C8EB9A9}" type="datetimeFigureOut">
              <a:rPr lang="en-US" smtClean="0"/>
              <a:pPr/>
              <a:t>1/26/2013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160D2-3282-49C9-935A-26108DBC7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6D82-9574-4F01-9941-997F0C8EB9A9}" type="datetimeFigureOut">
              <a:rPr lang="en-US" smtClean="0"/>
              <a:pPr/>
              <a:t>1/26/2013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160D2-3282-49C9-935A-26108DBC7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36D82-9574-4F01-9941-997F0C8EB9A9}" type="datetimeFigureOut">
              <a:rPr lang="en-US" smtClean="0"/>
              <a:pPr/>
              <a:t>1/26/2013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E160D2-3282-49C9-935A-26108DBC7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36D82-9574-4F01-9941-997F0C8EB9A9}" type="datetimeFigureOut">
              <a:rPr lang="en-US" smtClean="0"/>
              <a:pPr/>
              <a:t>1/26/2013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160D2-3282-49C9-935A-26108DBC7BF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905000"/>
            <a:ext cx="7772400" cy="1470025"/>
          </a:xfrm>
        </p:spPr>
        <p:txBody>
          <a:bodyPr/>
          <a:lstStyle/>
          <a:p>
            <a:r>
              <a:rPr lang="en-US" b="1" dirty="0" smtClean="0"/>
              <a:t>Practical Implementation on Baye’s Decision Rule 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Bayes Rule: P1 = 0.7 and P2 = 0.3</a:t>
            </a:r>
            <a:endParaRPr lang="en-US" b="1" dirty="0"/>
          </a:p>
        </p:txBody>
      </p:sp>
      <p:pic>
        <p:nvPicPr>
          <p:cNvPr id="2050" name="Picture 2" descr="C:\Users\Anup\Desktop\bayes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162050"/>
            <a:ext cx="6438900" cy="5695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b="1" dirty="0" smtClean="0"/>
              <a:t>Bayes Rule: P1 = 0.5 and P2 = 0.5</a:t>
            </a:r>
            <a:endParaRPr lang="en-US" b="1" dirty="0"/>
          </a:p>
        </p:txBody>
      </p:sp>
      <p:pic>
        <p:nvPicPr>
          <p:cNvPr id="3074" name="Picture 2" descr="C:\Users\Anup\Desktop\bayes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162050"/>
            <a:ext cx="6438900" cy="5695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Implementation process of Density Function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534400" cy="5410200"/>
          </a:xfrm>
        </p:spPr>
        <p:txBody>
          <a:bodyPr>
            <a:normAutofit lnSpcReduction="10000"/>
          </a:bodyPr>
          <a:lstStyle/>
          <a:p>
            <a:r>
              <a:rPr lang="en-US" sz="1800" b="1" i="1" u="sng" dirty="0" smtClean="0">
                <a:latin typeface="Arial Narrow" pitchFamily="34" charset="0"/>
              </a:rPr>
              <a:t>Step 1</a:t>
            </a:r>
            <a:r>
              <a:rPr lang="en-US" sz="1800" dirty="0" smtClean="0">
                <a:latin typeface="Arial Narrow" pitchFamily="34" charset="0"/>
              </a:rPr>
              <a:t>: </a:t>
            </a:r>
            <a:r>
              <a:rPr lang="en-US" sz="1800" b="1" dirty="0" smtClean="0">
                <a:latin typeface="Arial Narrow" pitchFamily="34" charset="0"/>
              </a:rPr>
              <a:t>Calculate Mean of River Class </a:t>
            </a:r>
            <a:r>
              <a:rPr lang="en-US" sz="1800" b="1" dirty="0" smtClean="0">
                <a:latin typeface="Arial Narrow" pitchFamily="34" charset="0"/>
              </a:rPr>
              <a:t>:  </a:t>
            </a:r>
            <a:r>
              <a:rPr lang="en-US" sz="1800" b="1" dirty="0" smtClean="0">
                <a:latin typeface="Arial Narrow" pitchFamily="34" charset="0"/>
              </a:rPr>
              <a:t>T1 = [</a:t>
            </a:r>
            <a:r>
              <a:rPr lang="en-US" sz="1800" b="1" dirty="0" smtClean="0">
                <a:latin typeface="Arial Narrow" pitchFamily="34" charset="0"/>
              </a:rPr>
              <a:t>Mean1; Mean2; </a:t>
            </a:r>
            <a:r>
              <a:rPr lang="en-US" sz="1800" b="1" dirty="0" smtClean="0">
                <a:latin typeface="Arial Narrow" pitchFamily="34" charset="0"/>
              </a:rPr>
              <a:t>Mean3 </a:t>
            </a:r>
            <a:r>
              <a:rPr lang="en-US" sz="1800" b="1" dirty="0" smtClean="0">
                <a:latin typeface="Arial Narrow" pitchFamily="34" charset="0"/>
              </a:rPr>
              <a:t>;Mean4</a:t>
            </a:r>
            <a:r>
              <a:rPr lang="en-US" sz="1800" b="1" dirty="0" smtClean="0">
                <a:latin typeface="Arial Narrow" pitchFamily="34" charset="0"/>
              </a:rPr>
              <a:t>];</a:t>
            </a:r>
          </a:p>
          <a:p>
            <a:pPr>
              <a:buNone/>
            </a:pPr>
            <a:r>
              <a:rPr lang="en-US" sz="1600" dirty="0" smtClean="0">
                <a:latin typeface="Arial Narrow" pitchFamily="34" charset="0"/>
              </a:rPr>
              <a:t>			Mean1 </a:t>
            </a:r>
            <a:r>
              <a:rPr lang="en-US" sz="1600" dirty="0" smtClean="0">
                <a:latin typeface="Arial Narrow" pitchFamily="34" charset="0"/>
              </a:rPr>
              <a:t>= mean of </a:t>
            </a:r>
            <a:r>
              <a:rPr lang="en-US" sz="1600" dirty="0" err="1" smtClean="0">
                <a:latin typeface="Arial Narrow" pitchFamily="34" charset="0"/>
              </a:rPr>
              <a:t>Rband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smtClean="0">
                <a:latin typeface="Arial Narrow" pitchFamily="34" charset="0"/>
              </a:rPr>
              <a:t>image for 50 sample points</a:t>
            </a:r>
            <a:endParaRPr lang="en-US" sz="1600" dirty="0" smtClean="0">
              <a:latin typeface="Arial Narrow" pitchFamily="34" charset="0"/>
            </a:endParaRPr>
          </a:p>
          <a:p>
            <a:pPr>
              <a:buNone/>
            </a:pPr>
            <a:r>
              <a:rPr lang="en-US" sz="1600" dirty="0" smtClean="0">
                <a:latin typeface="Arial Narrow" pitchFamily="34" charset="0"/>
              </a:rPr>
              <a:t>			Mean2 </a:t>
            </a:r>
            <a:r>
              <a:rPr lang="en-US" sz="1600" dirty="0" smtClean="0">
                <a:latin typeface="Arial Narrow" pitchFamily="34" charset="0"/>
              </a:rPr>
              <a:t>= mean of </a:t>
            </a:r>
            <a:r>
              <a:rPr lang="en-US" sz="1600" dirty="0" err="1" smtClean="0">
                <a:latin typeface="Arial Narrow" pitchFamily="34" charset="0"/>
              </a:rPr>
              <a:t>Gband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smtClean="0">
                <a:latin typeface="Arial Narrow" pitchFamily="34" charset="0"/>
              </a:rPr>
              <a:t>Image </a:t>
            </a:r>
            <a:r>
              <a:rPr lang="en-US" sz="1600" dirty="0" smtClean="0">
                <a:latin typeface="Arial Narrow" pitchFamily="34" charset="0"/>
              </a:rPr>
              <a:t>for 50 sample points</a:t>
            </a:r>
          </a:p>
          <a:p>
            <a:pPr>
              <a:buNone/>
            </a:pPr>
            <a:r>
              <a:rPr lang="en-US" sz="1600" dirty="0" smtClean="0">
                <a:latin typeface="Arial Narrow" pitchFamily="34" charset="0"/>
              </a:rPr>
              <a:t>			Mean3 </a:t>
            </a:r>
            <a:r>
              <a:rPr lang="en-US" sz="1600" dirty="0" smtClean="0">
                <a:latin typeface="Arial Narrow" pitchFamily="34" charset="0"/>
              </a:rPr>
              <a:t>= mean of </a:t>
            </a:r>
            <a:r>
              <a:rPr lang="en-US" sz="1600" dirty="0" err="1" smtClean="0">
                <a:latin typeface="Arial Narrow" pitchFamily="34" charset="0"/>
              </a:rPr>
              <a:t>Bband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smtClean="0">
                <a:latin typeface="Arial Narrow" pitchFamily="34" charset="0"/>
              </a:rPr>
              <a:t>image </a:t>
            </a:r>
            <a:r>
              <a:rPr lang="en-US" sz="1600" dirty="0" smtClean="0">
                <a:latin typeface="Arial Narrow" pitchFamily="34" charset="0"/>
              </a:rPr>
              <a:t>for 50 sample points</a:t>
            </a:r>
          </a:p>
          <a:p>
            <a:pPr>
              <a:buNone/>
            </a:pPr>
            <a:r>
              <a:rPr lang="en-US" sz="1600" dirty="0" smtClean="0">
                <a:latin typeface="Arial Narrow" pitchFamily="34" charset="0"/>
              </a:rPr>
              <a:t>			Mean4 </a:t>
            </a:r>
            <a:r>
              <a:rPr lang="en-US" sz="1600" dirty="0" smtClean="0">
                <a:latin typeface="Arial Narrow" pitchFamily="34" charset="0"/>
              </a:rPr>
              <a:t>= mean of </a:t>
            </a:r>
            <a:r>
              <a:rPr lang="en-US" sz="1600" dirty="0" err="1" smtClean="0">
                <a:latin typeface="Arial Narrow" pitchFamily="34" charset="0"/>
              </a:rPr>
              <a:t>Iband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smtClean="0">
                <a:latin typeface="Arial Narrow" pitchFamily="34" charset="0"/>
              </a:rPr>
              <a:t>image </a:t>
            </a:r>
            <a:r>
              <a:rPr lang="en-US" sz="1600" dirty="0" smtClean="0">
                <a:latin typeface="Arial Narrow" pitchFamily="34" charset="0"/>
              </a:rPr>
              <a:t>for 50 sample </a:t>
            </a:r>
            <a:r>
              <a:rPr lang="en-US" sz="1600" dirty="0" smtClean="0">
                <a:latin typeface="Arial Narrow" pitchFamily="34" charset="0"/>
              </a:rPr>
              <a:t>points</a:t>
            </a:r>
          </a:p>
          <a:p>
            <a:pPr>
              <a:buNone/>
            </a:pPr>
            <a:endParaRPr lang="en-US" sz="1600" dirty="0" smtClean="0">
              <a:latin typeface="Arial Narrow" pitchFamily="34" charset="0"/>
            </a:endParaRPr>
          </a:p>
          <a:p>
            <a:r>
              <a:rPr lang="en-US" sz="1800" b="1" i="1" u="sng" dirty="0" smtClean="0">
                <a:latin typeface="Arial Narrow" pitchFamily="34" charset="0"/>
              </a:rPr>
              <a:t>Step 2</a:t>
            </a:r>
            <a:r>
              <a:rPr lang="en-US" sz="1800" dirty="0" smtClean="0">
                <a:latin typeface="Arial Narrow" pitchFamily="34" charset="0"/>
              </a:rPr>
              <a:t>: </a:t>
            </a:r>
            <a:r>
              <a:rPr lang="en-US" sz="1800" b="1" dirty="0" smtClean="0">
                <a:latin typeface="Arial Narrow" pitchFamily="34" charset="0"/>
              </a:rPr>
              <a:t>Calculate </a:t>
            </a:r>
            <a:r>
              <a:rPr lang="en-US" sz="1800" b="1" dirty="0" smtClean="0">
                <a:latin typeface="Arial Narrow" pitchFamily="34" charset="0"/>
              </a:rPr>
              <a:t>Mean of </a:t>
            </a:r>
            <a:r>
              <a:rPr lang="en-US" sz="1800" b="1" dirty="0" err="1" smtClean="0">
                <a:latin typeface="Arial Narrow" pitchFamily="34" charset="0"/>
              </a:rPr>
              <a:t>NonRiver</a:t>
            </a:r>
            <a:r>
              <a:rPr lang="en-US" sz="1800" b="1" dirty="0" smtClean="0">
                <a:latin typeface="Arial Narrow" pitchFamily="34" charset="0"/>
              </a:rPr>
              <a:t> </a:t>
            </a:r>
            <a:r>
              <a:rPr lang="en-US" sz="1800" b="1" dirty="0" smtClean="0">
                <a:latin typeface="Arial Narrow" pitchFamily="34" charset="0"/>
              </a:rPr>
              <a:t>Class :  </a:t>
            </a:r>
            <a:r>
              <a:rPr lang="en-US" sz="1800" b="1" dirty="0" smtClean="0">
                <a:latin typeface="Arial Narrow" pitchFamily="34" charset="0"/>
              </a:rPr>
              <a:t>T2 </a:t>
            </a:r>
            <a:r>
              <a:rPr lang="en-US" sz="1800" b="1" dirty="0" smtClean="0">
                <a:latin typeface="Arial Narrow" pitchFamily="34" charset="0"/>
              </a:rPr>
              <a:t>= [</a:t>
            </a:r>
            <a:r>
              <a:rPr lang="en-US" sz="1800" b="1" dirty="0" smtClean="0">
                <a:latin typeface="Arial Narrow" pitchFamily="34" charset="0"/>
              </a:rPr>
              <a:t>Mean1; Mean2; Mean3; </a:t>
            </a:r>
            <a:r>
              <a:rPr lang="en-US" sz="1800" b="1" dirty="0" smtClean="0">
                <a:latin typeface="Arial Narrow" pitchFamily="34" charset="0"/>
              </a:rPr>
              <a:t>Mean4];</a:t>
            </a:r>
          </a:p>
          <a:p>
            <a:pPr>
              <a:buNone/>
            </a:pPr>
            <a:r>
              <a:rPr lang="en-US" sz="1600" dirty="0" smtClean="0">
                <a:latin typeface="Arial Narrow" pitchFamily="34" charset="0"/>
              </a:rPr>
              <a:t>			Mean1 = mean of </a:t>
            </a:r>
            <a:r>
              <a:rPr lang="en-US" sz="1600" dirty="0" err="1" smtClean="0">
                <a:latin typeface="Arial Narrow" pitchFamily="34" charset="0"/>
              </a:rPr>
              <a:t>Rband</a:t>
            </a:r>
            <a:r>
              <a:rPr lang="en-US" sz="1600" dirty="0" smtClean="0">
                <a:latin typeface="Arial Narrow" pitchFamily="34" charset="0"/>
              </a:rPr>
              <a:t> image for </a:t>
            </a:r>
            <a:r>
              <a:rPr lang="en-US" sz="1600" dirty="0" smtClean="0">
                <a:latin typeface="Arial Narrow" pitchFamily="34" charset="0"/>
              </a:rPr>
              <a:t>100 </a:t>
            </a:r>
            <a:r>
              <a:rPr lang="en-US" sz="1600" dirty="0" smtClean="0">
                <a:latin typeface="Arial Narrow" pitchFamily="34" charset="0"/>
              </a:rPr>
              <a:t>sample points</a:t>
            </a:r>
          </a:p>
          <a:p>
            <a:pPr>
              <a:buNone/>
            </a:pPr>
            <a:r>
              <a:rPr lang="en-US" sz="1600" dirty="0" smtClean="0">
                <a:latin typeface="Arial Narrow" pitchFamily="34" charset="0"/>
              </a:rPr>
              <a:t>			Mean2 = mean of </a:t>
            </a:r>
            <a:r>
              <a:rPr lang="en-US" sz="1600" dirty="0" err="1" smtClean="0">
                <a:latin typeface="Arial Narrow" pitchFamily="34" charset="0"/>
              </a:rPr>
              <a:t>Gband</a:t>
            </a:r>
            <a:r>
              <a:rPr lang="en-US" sz="1600" dirty="0" smtClean="0">
                <a:latin typeface="Arial Narrow" pitchFamily="34" charset="0"/>
              </a:rPr>
              <a:t> Image for </a:t>
            </a:r>
            <a:r>
              <a:rPr lang="en-US" sz="1600" dirty="0" smtClean="0">
                <a:latin typeface="Arial Narrow" pitchFamily="34" charset="0"/>
              </a:rPr>
              <a:t>100 </a:t>
            </a:r>
            <a:r>
              <a:rPr lang="en-US" sz="1600" dirty="0" smtClean="0">
                <a:latin typeface="Arial Narrow" pitchFamily="34" charset="0"/>
              </a:rPr>
              <a:t>sample points</a:t>
            </a:r>
          </a:p>
          <a:p>
            <a:pPr>
              <a:buNone/>
            </a:pPr>
            <a:r>
              <a:rPr lang="en-US" sz="1600" dirty="0" smtClean="0">
                <a:latin typeface="Arial Narrow" pitchFamily="34" charset="0"/>
              </a:rPr>
              <a:t>			Mean3 = mean of </a:t>
            </a:r>
            <a:r>
              <a:rPr lang="en-US" sz="1600" dirty="0" err="1" smtClean="0">
                <a:latin typeface="Arial Narrow" pitchFamily="34" charset="0"/>
              </a:rPr>
              <a:t>Bband</a:t>
            </a:r>
            <a:r>
              <a:rPr lang="en-US" sz="1600" dirty="0" smtClean="0">
                <a:latin typeface="Arial Narrow" pitchFamily="34" charset="0"/>
              </a:rPr>
              <a:t> image for </a:t>
            </a:r>
            <a:r>
              <a:rPr lang="en-US" sz="1600" dirty="0" smtClean="0">
                <a:latin typeface="Arial Narrow" pitchFamily="34" charset="0"/>
              </a:rPr>
              <a:t>100 </a:t>
            </a:r>
            <a:r>
              <a:rPr lang="en-US" sz="1600" dirty="0" smtClean="0">
                <a:latin typeface="Arial Narrow" pitchFamily="34" charset="0"/>
              </a:rPr>
              <a:t>sample points</a:t>
            </a:r>
          </a:p>
          <a:p>
            <a:pPr>
              <a:buNone/>
            </a:pPr>
            <a:r>
              <a:rPr lang="en-US" sz="1600" dirty="0" smtClean="0">
                <a:latin typeface="Arial Narrow" pitchFamily="34" charset="0"/>
              </a:rPr>
              <a:t>			Mean4 = mean of </a:t>
            </a:r>
            <a:r>
              <a:rPr lang="en-US" sz="1600" dirty="0" err="1" smtClean="0">
                <a:latin typeface="Arial Narrow" pitchFamily="34" charset="0"/>
              </a:rPr>
              <a:t>Iband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smtClean="0">
                <a:latin typeface="Arial Narrow" pitchFamily="34" charset="0"/>
              </a:rPr>
              <a:t>image </a:t>
            </a:r>
            <a:r>
              <a:rPr lang="en-US" sz="1600" dirty="0" smtClean="0">
                <a:latin typeface="Arial Narrow" pitchFamily="34" charset="0"/>
              </a:rPr>
              <a:t>for </a:t>
            </a:r>
            <a:r>
              <a:rPr lang="en-US" sz="1600" dirty="0" smtClean="0">
                <a:latin typeface="Arial Narrow" pitchFamily="34" charset="0"/>
              </a:rPr>
              <a:t>100 </a:t>
            </a:r>
            <a:r>
              <a:rPr lang="en-US" sz="1600" dirty="0" smtClean="0">
                <a:latin typeface="Arial Narrow" pitchFamily="34" charset="0"/>
              </a:rPr>
              <a:t>sample </a:t>
            </a:r>
            <a:r>
              <a:rPr lang="en-US" sz="1600" dirty="0" smtClean="0">
                <a:latin typeface="Arial Narrow" pitchFamily="34" charset="0"/>
              </a:rPr>
              <a:t>points</a:t>
            </a:r>
          </a:p>
          <a:p>
            <a:pPr>
              <a:buNone/>
            </a:pPr>
            <a:endParaRPr lang="en-US" sz="1600" dirty="0" smtClean="0">
              <a:latin typeface="Arial Narrow" pitchFamily="34" charset="0"/>
            </a:endParaRPr>
          </a:p>
          <a:p>
            <a:r>
              <a:rPr lang="en-US" sz="1800" b="1" i="1" u="sng" dirty="0" smtClean="0">
                <a:latin typeface="Arial Narrow" pitchFamily="34" charset="0"/>
              </a:rPr>
              <a:t>Step 3</a:t>
            </a:r>
            <a:r>
              <a:rPr lang="en-US" sz="1800" dirty="0" smtClean="0">
                <a:latin typeface="Arial Narrow" pitchFamily="34" charset="0"/>
              </a:rPr>
              <a:t>: </a:t>
            </a:r>
            <a:r>
              <a:rPr lang="en-US" sz="1800" b="1" dirty="0" smtClean="0">
                <a:latin typeface="Arial Narrow" pitchFamily="34" charset="0"/>
              </a:rPr>
              <a:t>Calculate </a:t>
            </a:r>
            <a:r>
              <a:rPr lang="en-US" sz="1800" b="1" dirty="0" smtClean="0">
                <a:latin typeface="Arial Narrow" pitchFamily="34" charset="0"/>
              </a:rPr>
              <a:t>the Covariance Matrix for River Class </a:t>
            </a:r>
            <a:r>
              <a:rPr lang="en-US" sz="1800" dirty="0" smtClean="0">
                <a:latin typeface="Arial Narrow" pitchFamily="34" charset="0"/>
              </a:rPr>
              <a:t>for 50 samples which is </a:t>
            </a:r>
            <a:r>
              <a:rPr lang="en-US" sz="1800" b="1" dirty="0" smtClean="0">
                <a:latin typeface="Arial Narrow" pitchFamily="34" charset="0"/>
              </a:rPr>
              <a:t>4 * 4 </a:t>
            </a:r>
            <a:r>
              <a:rPr lang="en-US" sz="1800" dirty="0" smtClean="0">
                <a:latin typeface="Arial Narrow" pitchFamily="34" charset="0"/>
              </a:rPr>
              <a:t>dimensions</a:t>
            </a:r>
            <a:r>
              <a:rPr lang="en-US" sz="1800" dirty="0" smtClean="0">
                <a:latin typeface="Arial Narrow" pitchFamily="34" charset="0"/>
              </a:rPr>
              <a:t>. Basically </a:t>
            </a:r>
            <a:r>
              <a:rPr lang="en-US" sz="1800" b="1" dirty="0" smtClean="0">
                <a:latin typeface="Arial Narrow" pitchFamily="34" charset="0"/>
              </a:rPr>
              <a:t>(X – T1)</a:t>
            </a:r>
            <a:r>
              <a:rPr lang="en-US" sz="1800" dirty="0" smtClean="0">
                <a:latin typeface="Arial Narrow" pitchFamily="34" charset="0"/>
              </a:rPr>
              <a:t> deviation and </a:t>
            </a:r>
            <a:r>
              <a:rPr lang="en-US" sz="1800" b="1" dirty="0" smtClean="0">
                <a:latin typeface="Arial Narrow" pitchFamily="34" charset="0"/>
              </a:rPr>
              <a:t>(Y </a:t>
            </a:r>
            <a:r>
              <a:rPr lang="en-US" sz="1800" b="1" dirty="0" smtClean="0">
                <a:latin typeface="Arial Narrow" pitchFamily="34" charset="0"/>
              </a:rPr>
              <a:t>– T1) </a:t>
            </a:r>
            <a:r>
              <a:rPr lang="en-US" sz="1800" dirty="0" smtClean="0">
                <a:latin typeface="Arial Narrow" pitchFamily="34" charset="0"/>
              </a:rPr>
              <a:t>deviation and multiply </a:t>
            </a:r>
            <a:r>
              <a:rPr lang="en-US" sz="1800" dirty="0" smtClean="0">
                <a:latin typeface="Arial Narrow" pitchFamily="34" charset="0"/>
              </a:rPr>
              <a:t>it and </a:t>
            </a:r>
            <a:r>
              <a:rPr lang="en-US" sz="1800" dirty="0" smtClean="0">
                <a:latin typeface="Arial Narrow" pitchFamily="34" charset="0"/>
              </a:rPr>
              <a:t>summing up</a:t>
            </a:r>
            <a:r>
              <a:rPr lang="en-US" sz="1800" dirty="0" smtClean="0">
                <a:latin typeface="Arial Narrow" pitchFamily="34" charset="0"/>
              </a:rPr>
              <a:t> </a:t>
            </a:r>
            <a:endParaRPr lang="en-US" sz="1800" dirty="0" smtClean="0">
              <a:latin typeface="Arial Narrow" pitchFamily="34" charset="0"/>
            </a:endParaRPr>
          </a:p>
          <a:p>
            <a:pPr>
              <a:buNone/>
            </a:pPr>
            <a:r>
              <a:rPr lang="en-US" sz="1800" dirty="0" smtClean="0">
                <a:latin typeface="Arial Narrow" pitchFamily="34" charset="0"/>
              </a:rPr>
              <a:t>	where X and Y represents  all the sample points considered for training ( R, G, B and I band image)  we will get 2^4 = 16 values in the covariance matrix for possible combinations of 4 band images. We are doing the deviation of sample points from the mean vector. </a:t>
            </a:r>
          </a:p>
          <a:p>
            <a:pPr>
              <a:buNone/>
            </a:pPr>
            <a:r>
              <a:rPr lang="en-US" sz="1800" dirty="0" smtClean="0">
                <a:latin typeface="Arial Narrow" pitchFamily="34" charset="0"/>
              </a:rPr>
              <a:t>	(Apply covariance matrix calculation formula)</a:t>
            </a:r>
            <a:endParaRPr lang="en-US" sz="1800" dirty="0" smtClean="0">
              <a:latin typeface="Arial Narrow" pitchFamily="34" charset="0"/>
            </a:endParaRPr>
          </a:p>
          <a:p>
            <a:endParaRPr lang="en-US" sz="1600" dirty="0">
              <a:latin typeface="Arial Narrow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57200"/>
            <a:ext cx="8686800" cy="6172200"/>
          </a:xfrm>
        </p:spPr>
        <p:txBody>
          <a:bodyPr/>
          <a:lstStyle/>
          <a:p>
            <a:r>
              <a:rPr lang="en-US" sz="1800" b="1" i="1" u="sng" dirty="0" smtClean="0">
                <a:latin typeface="Arial Narrow" pitchFamily="34" charset="0"/>
              </a:rPr>
              <a:t>Step 4</a:t>
            </a:r>
            <a:r>
              <a:rPr lang="en-US" sz="1800" dirty="0" smtClean="0">
                <a:latin typeface="Arial Narrow" pitchFamily="34" charset="0"/>
              </a:rPr>
              <a:t>:  Calculate the </a:t>
            </a:r>
            <a:r>
              <a:rPr lang="en-US" sz="1800" b="1" dirty="0" smtClean="0">
                <a:latin typeface="Arial Narrow" pitchFamily="34" charset="0"/>
              </a:rPr>
              <a:t>Covariance Matrix for Non River Class </a:t>
            </a:r>
            <a:r>
              <a:rPr lang="en-US" sz="1800" dirty="0" smtClean="0">
                <a:latin typeface="Arial Narrow" pitchFamily="34" charset="0"/>
              </a:rPr>
              <a:t>for 100 samples which is </a:t>
            </a:r>
            <a:r>
              <a:rPr lang="en-US" sz="1800" b="1" dirty="0" smtClean="0">
                <a:latin typeface="Arial Narrow" pitchFamily="34" charset="0"/>
              </a:rPr>
              <a:t>4 * 4 </a:t>
            </a:r>
            <a:r>
              <a:rPr lang="en-US" sz="1800" b="1" dirty="0" smtClean="0">
                <a:latin typeface="Arial Narrow" pitchFamily="34" charset="0"/>
              </a:rPr>
              <a:t>dimensions</a:t>
            </a:r>
            <a:r>
              <a:rPr lang="en-US" sz="1800" dirty="0" smtClean="0">
                <a:latin typeface="Arial Narrow" pitchFamily="34" charset="0"/>
              </a:rPr>
              <a:t> also by applying same process explained in step 3. </a:t>
            </a:r>
          </a:p>
          <a:p>
            <a:pPr>
              <a:buNone/>
            </a:pPr>
            <a:endParaRPr lang="en-US" sz="1800" dirty="0" smtClean="0">
              <a:latin typeface="Arial Narrow" pitchFamily="34" charset="0"/>
            </a:endParaRPr>
          </a:p>
          <a:p>
            <a:r>
              <a:rPr lang="en-US" sz="1800" b="1" i="1" u="sng" dirty="0" smtClean="0">
                <a:latin typeface="Arial Narrow" pitchFamily="34" charset="0"/>
                <a:cs typeface="Arial" pitchFamily="34" charset="0"/>
              </a:rPr>
              <a:t>Step 5:</a:t>
            </a:r>
            <a:r>
              <a:rPr lang="en-US" sz="1800" dirty="0" smtClean="0">
                <a:latin typeface="Arial Narrow" pitchFamily="34" charset="0"/>
                <a:cs typeface="Arial" pitchFamily="34" charset="0"/>
              </a:rPr>
              <a:t> Take </a:t>
            </a:r>
            <a:r>
              <a:rPr lang="en-US" sz="1800" b="1" dirty="0" smtClean="0">
                <a:latin typeface="Arial Narrow" pitchFamily="34" charset="0"/>
                <a:cs typeface="Arial" pitchFamily="34" charset="0"/>
              </a:rPr>
              <a:t>whole image </a:t>
            </a:r>
            <a:r>
              <a:rPr lang="en-US" sz="1800" dirty="0" smtClean="0">
                <a:latin typeface="Arial Narrow" pitchFamily="34" charset="0"/>
                <a:cs typeface="Arial" pitchFamily="34" charset="0"/>
              </a:rPr>
              <a:t>for test data where </a:t>
            </a:r>
            <a:r>
              <a:rPr lang="en-US" sz="1800" dirty="0" smtClean="0">
                <a:latin typeface="Arial Narrow" pitchFamily="34" charset="0"/>
                <a:cs typeface="Arial" pitchFamily="34" charset="0"/>
              </a:rPr>
              <a:t>: </a:t>
            </a:r>
            <a:r>
              <a:rPr lang="en-US" sz="1800" b="1" dirty="0" err="1" smtClean="0">
                <a:latin typeface="Arial Narrow" pitchFamily="34" charset="0"/>
                <a:cs typeface="Arial" pitchFamily="34" charset="0"/>
              </a:rPr>
              <a:t>test_data</a:t>
            </a:r>
            <a:r>
              <a:rPr lang="en-US" sz="1800" b="1" dirty="0" smtClean="0">
                <a:latin typeface="Arial Narrow" pitchFamily="34" charset="0"/>
                <a:cs typeface="Arial" pitchFamily="34" charset="0"/>
              </a:rPr>
              <a:t>= [</a:t>
            </a:r>
            <a:r>
              <a:rPr lang="en-US" sz="1800" b="1" dirty="0" err="1" smtClean="0">
                <a:latin typeface="Arial Narrow" pitchFamily="34" charset="0"/>
                <a:cs typeface="Arial" pitchFamily="34" charset="0"/>
              </a:rPr>
              <a:t>Rband_img</a:t>
            </a:r>
            <a:r>
              <a:rPr lang="en-US" sz="1800" b="1" dirty="0" smtClean="0">
                <a:latin typeface="Arial Narrow" pitchFamily="34" charset="0"/>
                <a:cs typeface="Arial" pitchFamily="34" charset="0"/>
              </a:rPr>
              <a:t>(</a:t>
            </a:r>
            <a:r>
              <a:rPr lang="en-US" sz="1800" b="1" dirty="0" err="1" smtClean="0">
                <a:latin typeface="Arial Narrow" pitchFamily="34" charset="0"/>
                <a:cs typeface="Arial" pitchFamily="34" charset="0"/>
              </a:rPr>
              <a:t>i,j</a:t>
            </a:r>
            <a:r>
              <a:rPr lang="en-US" sz="1800" b="1" dirty="0" smtClean="0">
                <a:latin typeface="Arial Narrow" pitchFamily="34" charset="0"/>
                <a:cs typeface="Arial" pitchFamily="34" charset="0"/>
              </a:rPr>
              <a:t>) </a:t>
            </a:r>
            <a:r>
              <a:rPr lang="en-US" sz="1800" b="1" dirty="0" err="1" smtClean="0">
                <a:latin typeface="Arial Narrow" pitchFamily="34" charset="0"/>
                <a:cs typeface="Arial" pitchFamily="34" charset="0"/>
              </a:rPr>
              <a:t>Gband_img</a:t>
            </a:r>
            <a:r>
              <a:rPr lang="en-US" sz="1800" b="1" dirty="0" smtClean="0">
                <a:latin typeface="Arial Narrow" pitchFamily="34" charset="0"/>
                <a:cs typeface="Arial" pitchFamily="34" charset="0"/>
              </a:rPr>
              <a:t>(</a:t>
            </a:r>
            <a:r>
              <a:rPr lang="en-US" sz="1800" b="1" dirty="0" err="1" smtClean="0">
                <a:latin typeface="Arial Narrow" pitchFamily="34" charset="0"/>
                <a:cs typeface="Arial" pitchFamily="34" charset="0"/>
              </a:rPr>
              <a:t>i,j</a:t>
            </a:r>
            <a:r>
              <a:rPr lang="en-US" sz="1800" b="1" dirty="0" smtClean="0">
                <a:latin typeface="Arial Narrow" pitchFamily="34" charset="0"/>
                <a:cs typeface="Arial" pitchFamily="34" charset="0"/>
              </a:rPr>
              <a:t>) </a:t>
            </a:r>
            <a:r>
              <a:rPr lang="en-US" sz="1800" b="1" dirty="0" err="1" smtClean="0">
                <a:latin typeface="Arial Narrow" pitchFamily="34" charset="0"/>
                <a:cs typeface="Arial" pitchFamily="34" charset="0"/>
              </a:rPr>
              <a:t>Bband_img</a:t>
            </a:r>
            <a:r>
              <a:rPr lang="en-US" sz="1800" b="1" dirty="0" smtClean="0">
                <a:latin typeface="Arial Narrow" pitchFamily="34" charset="0"/>
                <a:cs typeface="Arial" pitchFamily="34" charset="0"/>
              </a:rPr>
              <a:t>(</a:t>
            </a:r>
            <a:r>
              <a:rPr lang="en-US" sz="1800" b="1" dirty="0" err="1" smtClean="0">
                <a:latin typeface="Arial Narrow" pitchFamily="34" charset="0"/>
                <a:cs typeface="Arial" pitchFamily="34" charset="0"/>
              </a:rPr>
              <a:t>i,j</a:t>
            </a:r>
            <a:r>
              <a:rPr lang="en-US" sz="1800" b="1" dirty="0" smtClean="0">
                <a:latin typeface="Arial Narrow" pitchFamily="34" charset="0"/>
                <a:cs typeface="Arial" pitchFamily="34" charset="0"/>
              </a:rPr>
              <a:t>) </a:t>
            </a:r>
            <a:r>
              <a:rPr lang="en-US" sz="1800" b="1" dirty="0" err="1" smtClean="0">
                <a:latin typeface="Arial Narrow" pitchFamily="34" charset="0"/>
                <a:cs typeface="Arial" pitchFamily="34" charset="0"/>
              </a:rPr>
              <a:t>Iband_img</a:t>
            </a:r>
            <a:r>
              <a:rPr lang="en-US" sz="1800" b="1" dirty="0" smtClean="0">
                <a:latin typeface="Arial Narrow" pitchFamily="34" charset="0"/>
                <a:cs typeface="Arial" pitchFamily="34" charset="0"/>
              </a:rPr>
              <a:t>(</a:t>
            </a:r>
            <a:r>
              <a:rPr lang="en-US" sz="1800" b="1" dirty="0" err="1" smtClean="0">
                <a:latin typeface="Arial Narrow" pitchFamily="34" charset="0"/>
                <a:cs typeface="Arial" pitchFamily="34" charset="0"/>
              </a:rPr>
              <a:t>i,j</a:t>
            </a:r>
            <a:r>
              <a:rPr lang="en-US" sz="1800" b="1" dirty="0" smtClean="0">
                <a:latin typeface="Arial Narrow" pitchFamily="34" charset="0"/>
                <a:cs typeface="Arial" pitchFamily="34" charset="0"/>
              </a:rPr>
              <a:t>)]</a:t>
            </a:r>
            <a:r>
              <a:rPr lang="en-US" sz="1800" dirty="0" smtClean="0">
                <a:latin typeface="Arial Narrow" pitchFamily="34" charset="0"/>
                <a:cs typeface="Arial" pitchFamily="34" charset="0"/>
              </a:rPr>
              <a:t>; </a:t>
            </a:r>
            <a:r>
              <a:rPr lang="en-US" sz="1800" dirty="0" smtClean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800" dirty="0" err="1" smtClean="0">
                <a:latin typeface="Arial Narrow" pitchFamily="34" charset="0"/>
                <a:cs typeface="Arial" pitchFamily="34" charset="0"/>
              </a:rPr>
              <a:t>i</a:t>
            </a:r>
            <a:r>
              <a:rPr lang="en-US" sz="1800" dirty="0" smtClean="0">
                <a:latin typeface="Arial Narrow" pitchFamily="34" charset="0"/>
                <a:cs typeface="Arial" pitchFamily="34" charset="0"/>
              </a:rPr>
              <a:t> </a:t>
            </a:r>
            <a:r>
              <a:rPr lang="en-US" sz="1800" dirty="0" smtClean="0">
                <a:latin typeface="Arial Narrow" pitchFamily="34" charset="0"/>
                <a:cs typeface="Arial" pitchFamily="34" charset="0"/>
              </a:rPr>
              <a:t>= 1 to 512; and j = 1 to 512;</a:t>
            </a:r>
          </a:p>
          <a:p>
            <a:endParaRPr lang="en-US" sz="1800" dirty="0" smtClean="0">
              <a:latin typeface="Arial Narrow" pitchFamily="34" charset="0"/>
            </a:endParaRPr>
          </a:p>
          <a:p>
            <a:r>
              <a:rPr lang="en-US" sz="1800" b="1" i="1" u="sng" dirty="0" smtClean="0">
                <a:latin typeface="Arial Narrow" pitchFamily="34" charset="0"/>
              </a:rPr>
              <a:t>step 6:</a:t>
            </a:r>
            <a:r>
              <a:rPr lang="en-US" sz="1800" dirty="0" smtClean="0">
                <a:latin typeface="Arial Narrow" pitchFamily="34" charset="0"/>
              </a:rPr>
              <a:t> The dimension of test data is </a:t>
            </a:r>
            <a:r>
              <a:rPr lang="en-US" sz="1800" b="1" dirty="0" smtClean="0">
                <a:latin typeface="Arial Narrow" pitchFamily="34" charset="0"/>
              </a:rPr>
              <a:t>(4 * (512 * 512</a:t>
            </a:r>
            <a:r>
              <a:rPr lang="en-US" sz="1800" b="1" dirty="0" smtClean="0">
                <a:latin typeface="Arial Narrow" pitchFamily="34" charset="0"/>
              </a:rPr>
              <a:t>));</a:t>
            </a:r>
          </a:p>
          <a:p>
            <a:endParaRPr lang="en-US" sz="1800" b="1" dirty="0" smtClean="0">
              <a:latin typeface="Arial Narrow" pitchFamily="34" charset="0"/>
            </a:endParaRPr>
          </a:p>
          <a:p>
            <a:r>
              <a:rPr lang="en-US" sz="1800" b="1" i="1" u="sng" dirty="0" smtClean="0">
                <a:latin typeface="Arial Narrow" pitchFamily="34" charset="0"/>
              </a:rPr>
              <a:t>Step 7:</a:t>
            </a:r>
            <a:r>
              <a:rPr lang="en-US" sz="1800" dirty="0" smtClean="0">
                <a:latin typeface="Arial Narrow" pitchFamily="34" charset="0"/>
              </a:rPr>
              <a:t> For each pixel location of test image </a:t>
            </a:r>
            <a:r>
              <a:rPr lang="en-US" sz="1800" dirty="0" smtClean="0">
                <a:latin typeface="Arial Narrow" pitchFamily="34" charset="0"/>
              </a:rPr>
              <a:t>Run the loop from </a:t>
            </a:r>
            <a:r>
              <a:rPr lang="en-US" sz="1800" b="1" dirty="0" err="1" smtClean="0">
                <a:latin typeface="Arial Narrow" pitchFamily="34" charset="0"/>
              </a:rPr>
              <a:t>i</a:t>
            </a:r>
            <a:r>
              <a:rPr lang="en-US" sz="1800" b="1" dirty="0" smtClean="0">
                <a:latin typeface="Arial Narrow" pitchFamily="34" charset="0"/>
              </a:rPr>
              <a:t> </a:t>
            </a:r>
            <a:r>
              <a:rPr lang="en-US" sz="1800" b="1" dirty="0" smtClean="0">
                <a:latin typeface="Arial Narrow" pitchFamily="34" charset="0"/>
              </a:rPr>
              <a:t>= 1 to </a:t>
            </a:r>
            <a:r>
              <a:rPr lang="en-US" sz="1800" b="1" dirty="0" smtClean="0">
                <a:latin typeface="Arial Narrow" pitchFamily="34" charset="0"/>
              </a:rPr>
              <a:t>(512*512) </a:t>
            </a:r>
            <a:r>
              <a:rPr lang="en-US" sz="1800" dirty="0" smtClean="0">
                <a:latin typeface="Arial Narrow" pitchFamily="34" charset="0"/>
              </a:rPr>
              <a:t>Do </a:t>
            </a:r>
            <a:endParaRPr lang="en-US" sz="1800" dirty="0" smtClean="0">
              <a:latin typeface="Arial Narrow" pitchFamily="34" charset="0"/>
            </a:endParaRPr>
          </a:p>
          <a:p>
            <a:endParaRPr lang="en-US" sz="1800" dirty="0" smtClean="0">
              <a:latin typeface="Arial Narrow" pitchFamily="34" charset="0"/>
            </a:endParaRPr>
          </a:p>
          <a:p>
            <a:r>
              <a:rPr lang="en-US" sz="1800" b="1" i="1" u="sng" dirty="0" smtClean="0">
                <a:latin typeface="Arial Narrow" pitchFamily="34" charset="0"/>
              </a:rPr>
              <a:t>Step 8:</a:t>
            </a:r>
            <a:r>
              <a:rPr lang="en-US" sz="1800" dirty="0" smtClean="0">
                <a:latin typeface="Arial Narrow" pitchFamily="34" charset="0"/>
              </a:rPr>
              <a:t> For </a:t>
            </a:r>
            <a:r>
              <a:rPr lang="en-US" sz="1800" b="1" dirty="0" smtClean="0">
                <a:latin typeface="Arial Narrow" pitchFamily="34" charset="0"/>
              </a:rPr>
              <a:t>river class </a:t>
            </a:r>
            <a:r>
              <a:rPr lang="en-US" sz="1800" dirty="0" smtClean="0">
                <a:latin typeface="Arial Narrow" pitchFamily="34" charset="0"/>
              </a:rPr>
              <a:t>calculate </a:t>
            </a:r>
            <a:r>
              <a:rPr lang="en-US" sz="1800" b="1" dirty="0" smtClean="0">
                <a:latin typeface="Arial Narrow" pitchFamily="34" charset="0"/>
              </a:rPr>
              <a:t>(</a:t>
            </a:r>
            <a:r>
              <a:rPr lang="en-US" sz="1800" b="1" dirty="0" err="1" smtClean="0">
                <a:latin typeface="Arial Narrow" pitchFamily="34" charset="0"/>
              </a:rPr>
              <a:t>test_data</a:t>
            </a:r>
            <a:r>
              <a:rPr lang="en-US" sz="1800" b="1" dirty="0" smtClean="0">
                <a:latin typeface="Arial Narrow" pitchFamily="34" charset="0"/>
              </a:rPr>
              <a:t>  </a:t>
            </a:r>
            <a:r>
              <a:rPr lang="en-US" sz="1800" b="1" dirty="0" smtClean="0">
                <a:latin typeface="Arial Narrow" pitchFamily="34" charset="0"/>
              </a:rPr>
              <a:t>– T1) deviation and </a:t>
            </a:r>
            <a:r>
              <a:rPr lang="en-US" sz="1800" b="1" dirty="0" smtClean="0">
                <a:latin typeface="Arial Narrow" pitchFamily="34" charset="0"/>
              </a:rPr>
              <a:t>(</a:t>
            </a:r>
            <a:r>
              <a:rPr lang="en-US" sz="1800" b="1" dirty="0" err="1" smtClean="0">
                <a:latin typeface="Arial Narrow" pitchFamily="34" charset="0"/>
              </a:rPr>
              <a:t>test_data</a:t>
            </a:r>
            <a:r>
              <a:rPr lang="en-US" sz="1800" b="1" dirty="0" smtClean="0">
                <a:latin typeface="Arial Narrow" pitchFamily="34" charset="0"/>
              </a:rPr>
              <a:t>  </a:t>
            </a:r>
            <a:r>
              <a:rPr lang="en-US" sz="1800" b="1" dirty="0" smtClean="0">
                <a:latin typeface="Arial Narrow" pitchFamily="34" charset="0"/>
              </a:rPr>
              <a:t>– </a:t>
            </a:r>
            <a:r>
              <a:rPr lang="en-US" sz="1800" b="1" dirty="0" smtClean="0">
                <a:latin typeface="Arial Narrow" pitchFamily="34" charset="0"/>
              </a:rPr>
              <a:t>T1)</a:t>
            </a:r>
            <a:r>
              <a:rPr lang="en-US" sz="1800" b="1" baseline="30000" dirty="0" smtClean="0">
                <a:latin typeface="Arial Narrow" pitchFamily="34" charset="0"/>
              </a:rPr>
              <a:t>T</a:t>
            </a:r>
            <a:r>
              <a:rPr lang="en-US" sz="1800" b="1" dirty="0" smtClean="0">
                <a:latin typeface="Arial Narrow" pitchFamily="34" charset="0"/>
              </a:rPr>
              <a:t> Then </a:t>
            </a:r>
            <a:r>
              <a:rPr lang="en-US" sz="1800" b="1" dirty="0" smtClean="0">
                <a:latin typeface="Arial Narrow" pitchFamily="34" charset="0"/>
              </a:rPr>
              <a:t>Multiply it</a:t>
            </a:r>
            <a:r>
              <a:rPr lang="en-US" sz="1800" dirty="0" smtClean="0">
                <a:latin typeface="Arial Narrow" pitchFamily="34" charset="0"/>
              </a:rPr>
              <a:t> </a:t>
            </a:r>
            <a:r>
              <a:rPr lang="en-US" sz="1800" dirty="0" smtClean="0">
                <a:latin typeface="Arial Narrow" pitchFamily="34" charset="0"/>
              </a:rPr>
              <a:t> : </a:t>
            </a:r>
          </a:p>
          <a:p>
            <a:pPr>
              <a:buNone/>
            </a:pPr>
            <a:r>
              <a:rPr lang="en-US" sz="1800" dirty="0" smtClean="0">
                <a:latin typeface="Arial Narrow" pitchFamily="34" charset="0"/>
              </a:rPr>
              <a:t>	</a:t>
            </a:r>
            <a:r>
              <a:rPr lang="en-US" sz="1800" dirty="0" err="1" smtClean="0">
                <a:latin typeface="Arial Narrow" pitchFamily="34" charset="0"/>
              </a:rPr>
              <a:t>River_class</a:t>
            </a:r>
            <a:r>
              <a:rPr lang="en-US" sz="1800" dirty="0" smtClean="0">
                <a:latin typeface="Arial Narrow" pitchFamily="34" charset="0"/>
              </a:rPr>
              <a:t> </a:t>
            </a:r>
            <a:r>
              <a:rPr lang="en-US" sz="1800" dirty="0" smtClean="0">
                <a:latin typeface="Arial Narrow" pitchFamily="34" charset="0"/>
              </a:rPr>
              <a:t>= (</a:t>
            </a:r>
            <a:r>
              <a:rPr lang="en-US" sz="1800" dirty="0" err="1" smtClean="0">
                <a:latin typeface="Arial Narrow" pitchFamily="34" charset="0"/>
              </a:rPr>
              <a:t>Test_data</a:t>
            </a:r>
            <a:r>
              <a:rPr lang="en-US" sz="1800" dirty="0" smtClean="0">
                <a:latin typeface="Arial Narrow" pitchFamily="34" charset="0"/>
              </a:rPr>
              <a:t>  – T1)</a:t>
            </a:r>
            <a:r>
              <a:rPr lang="en-US" sz="1800" baseline="30000" dirty="0" smtClean="0">
                <a:latin typeface="Arial Narrow" pitchFamily="34" charset="0"/>
              </a:rPr>
              <a:t>T</a:t>
            </a:r>
            <a:r>
              <a:rPr lang="en-US" sz="1800" dirty="0" smtClean="0">
                <a:latin typeface="Arial Narrow" pitchFamily="34" charset="0"/>
              </a:rPr>
              <a:t> * Inverse (</a:t>
            </a:r>
            <a:r>
              <a:rPr lang="en-US" sz="1800" dirty="0" err="1" smtClean="0">
                <a:latin typeface="Arial Narrow" pitchFamily="34" charset="0"/>
              </a:rPr>
              <a:t>Covariance_matrix_Riverclass</a:t>
            </a:r>
            <a:r>
              <a:rPr lang="en-US" sz="1800" dirty="0" smtClean="0">
                <a:latin typeface="Arial Narrow" pitchFamily="34" charset="0"/>
              </a:rPr>
              <a:t>) *(</a:t>
            </a:r>
            <a:r>
              <a:rPr lang="en-US" sz="1800" dirty="0" err="1" smtClean="0">
                <a:latin typeface="Arial Narrow" pitchFamily="34" charset="0"/>
              </a:rPr>
              <a:t>Test_data</a:t>
            </a:r>
            <a:r>
              <a:rPr lang="en-US" sz="1800" dirty="0" smtClean="0">
                <a:latin typeface="Arial Narrow" pitchFamily="34" charset="0"/>
              </a:rPr>
              <a:t>  – T1)</a:t>
            </a:r>
          </a:p>
          <a:p>
            <a:endParaRPr lang="en-US" sz="1800" dirty="0" smtClean="0">
              <a:latin typeface="Arial Narrow" pitchFamily="34" charset="0"/>
            </a:endParaRPr>
          </a:p>
          <a:p>
            <a:r>
              <a:rPr lang="en-US" sz="1800" b="1" i="1" u="sng" dirty="0" smtClean="0">
                <a:latin typeface="Arial Narrow" pitchFamily="34" charset="0"/>
              </a:rPr>
              <a:t>Step 9:</a:t>
            </a:r>
            <a:r>
              <a:rPr lang="en-US" sz="1800" dirty="0" smtClean="0">
                <a:latin typeface="Arial Narrow" pitchFamily="34" charset="0"/>
              </a:rPr>
              <a:t> For </a:t>
            </a:r>
            <a:r>
              <a:rPr lang="en-US" sz="1800" b="1" dirty="0" smtClean="0">
                <a:latin typeface="Arial Narrow" pitchFamily="34" charset="0"/>
              </a:rPr>
              <a:t>Non_river class </a:t>
            </a:r>
            <a:r>
              <a:rPr lang="en-US" sz="1800" dirty="0" smtClean="0">
                <a:latin typeface="Arial Narrow" pitchFamily="34" charset="0"/>
              </a:rPr>
              <a:t>calculate </a:t>
            </a:r>
            <a:r>
              <a:rPr lang="en-US" sz="1800" dirty="0" smtClean="0">
                <a:latin typeface="Arial Narrow" pitchFamily="34" charset="0"/>
              </a:rPr>
              <a:t>(</a:t>
            </a:r>
            <a:r>
              <a:rPr lang="en-US" sz="1800" dirty="0" err="1" smtClean="0">
                <a:latin typeface="Arial Narrow" pitchFamily="34" charset="0"/>
              </a:rPr>
              <a:t>test_data</a:t>
            </a:r>
            <a:r>
              <a:rPr lang="en-US" sz="1800" dirty="0" smtClean="0">
                <a:latin typeface="Arial Narrow" pitchFamily="34" charset="0"/>
              </a:rPr>
              <a:t>  </a:t>
            </a:r>
            <a:r>
              <a:rPr lang="en-US" sz="1800" dirty="0" smtClean="0">
                <a:latin typeface="Arial Narrow" pitchFamily="34" charset="0"/>
              </a:rPr>
              <a:t>– T2) deviation and </a:t>
            </a:r>
            <a:r>
              <a:rPr lang="en-US" sz="1800" dirty="0" smtClean="0">
                <a:latin typeface="Arial Narrow" pitchFamily="34" charset="0"/>
              </a:rPr>
              <a:t>(</a:t>
            </a:r>
            <a:r>
              <a:rPr lang="en-US" sz="1800" dirty="0" err="1" smtClean="0">
                <a:latin typeface="Arial Narrow" pitchFamily="34" charset="0"/>
              </a:rPr>
              <a:t>test_data</a:t>
            </a:r>
            <a:r>
              <a:rPr lang="en-US" sz="1800" dirty="0" smtClean="0">
                <a:latin typeface="Arial Narrow" pitchFamily="34" charset="0"/>
              </a:rPr>
              <a:t>  </a:t>
            </a:r>
            <a:r>
              <a:rPr lang="en-US" sz="1800" dirty="0" smtClean="0">
                <a:latin typeface="Arial Narrow" pitchFamily="34" charset="0"/>
              </a:rPr>
              <a:t>– </a:t>
            </a:r>
            <a:r>
              <a:rPr lang="en-US" sz="1800" dirty="0" smtClean="0">
                <a:latin typeface="Arial Narrow" pitchFamily="34" charset="0"/>
              </a:rPr>
              <a:t>T2)</a:t>
            </a:r>
            <a:r>
              <a:rPr lang="en-US" sz="1800" baseline="30000" dirty="0" smtClean="0">
                <a:latin typeface="Arial Narrow" pitchFamily="34" charset="0"/>
              </a:rPr>
              <a:t>T</a:t>
            </a:r>
            <a:r>
              <a:rPr lang="en-US" sz="1800" dirty="0" smtClean="0">
                <a:latin typeface="Arial Narrow" pitchFamily="34" charset="0"/>
              </a:rPr>
              <a:t> </a:t>
            </a:r>
            <a:r>
              <a:rPr lang="en-US" sz="1800" dirty="0" smtClean="0">
                <a:latin typeface="Arial Narrow" pitchFamily="34" charset="0"/>
              </a:rPr>
              <a:t>Then Multiply it </a:t>
            </a:r>
            <a:r>
              <a:rPr lang="en-US" sz="1800" dirty="0" smtClean="0">
                <a:latin typeface="Arial Narrow" pitchFamily="34" charset="0"/>
              </a:rPr>
              <a:t>:</a:t>
            </a:r>
          </a:p>
          <a:p>
            <a:pPr>
              <a:buNone/>
            </a:pPr>
            <a:r>
              <a:rPr lang="en-US" sz="1800" dirty="0" smtClean="0">
                <a:latin typeface="Arial Narrow" pitchFamily="34" charset="0"/>
              </a:rPr>
              <a:t>	</a:t>
            </a:r>
            <a:r>
              <a:rPr lang="en-US" sz="1800" dirty="0" err="1" smtClean="0">
                <a:latin typeface="Arial Narrow" pitchFamily="34" charset="0"/>
              </a:rPr>
              <a:t>Nonriver</a:t>
            </a:r>
            <a:r>
              <a:rPr lang="en-US" sz="1800" dirty="0" smtClean="0">
                <a:latin typeface="Arial Narrow" pitchFamily="34" charset="0"/>
              </a:rPr>
              <a:t> </a:t>
            </a:r>
            <a:r>
              <a:rPr lang="en-US" sz="1800" dirty="0" smtClean="0">
                <a:latin typeface="Arial Narrow" pitchFamily="34" charset="0"/>
              </a:rPr>
              <a:t>class = (</a:t>
            </a:r>
            <a:r>
              <a:rPr lang="en-US" sz="1800" dirty="0" err="1" smtClean="0">
                <a:latin typeface="Arial Narrow" pitchFamily="34" charset="0"/>
              </a:rPr>
              <a:t>Test_data</a:t>
            </a:r>
            <a:r>
              <a:rPr lang="en-US" sz="1800" dirty="0" smtClean="0">
                <a:latin typeface="Arial Narrow" pitchFamily="34" charset="0"/>
              </a:rPr>
              <a:t>  – T2)</a:t>
            </a:r>
            <a:r>
              <a:rPr lang="en-US" sz="1800" baseline="30000" dirty="0" smtClean="0">
                <a:latin typeface="Arial Narrow" pitchFamily="34" charset="0"/>
              </a:rPr>
              <a:t>T</a:t>
            </a:r>
            <a:r>
              <a:rPr lang="en-US" sz="1800" dirty="0" smtClean="0">
                <a:latin typeface="Arial Narrow" pitchFamily="34" charset="0"/>
              </a:rPr>
              <a:t> * Inverse (</a:t>
            </a:r>
            <a:r>
              <a:rPr lang="en-US" sz="1800" dirty="0" err="1" smtClean="0">
                <a:latin typeface="Arial Narrow" pitchFamily="34" charset="0"/>
              </a:rPr>
              <a:t>Covariance_matrix_NonRiverclass</a:t>
            </a:r>
            <a:r>
              <a:rPr lang="en-US" sz="1800" dirty="0" smtClean="0">
                <a:latin typeface="Arial Narrow" pitchFamily="34" charset="0"/>
              </a:rPr>
              <a:t>) *(</a:t>
            </a:r>
            <a:r>
              <a:rPr lang="en-US" sz="1800" dirty="0" err="1" smtClean="0">
                <a:latin typeface="Arial Narrow" pitchFamily="34" charset="0"/>
              </a:rPr>
              <a:t>Test_data</a:t>
            </a:r>
            <a:r>
              <a:rPr lang="en-US" sz="1800" dirty="0" smtClean="0">
                <a:latin typeface="Arial Narrow" pitchFamily="34" charset="0"/>
              </a:rPr>
              <a:t>  – T2)</a:t>
            </a:r>
          </a:p>
          <a:p>
            <a:endParaRPr lang="en-US" sz="1800" b="1" dirty="0" smtClean="0">
              <a:latin typeface="Arial Narrow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33400"/>
            <a:ext cx="8763000" cy="6629400"/>
          </a:xfrm>
        </p:spPr>
        <p:txBody>
          <a:bodyPr>
            <a:normAutofit/>
          </a:bodyPr>
          <a:lstStyle/>
          <a:p>
            <a:r>
              <a:rPr lang="en-US" sz="1800" b="1" i="1" u="sng" dirty="0" smtClean="0">
                <a:latin typeface="Arial Narrow" pitchFamily="34" charset="0"/>
              </a:rPr>
              <a:t>Step </a:t>
            </a:r>
            <a:r>
              <a:rPr lang="en-US" sz="1800" b="1" i="1" u="sng" dirty="0" smtClean="0">
                <a:latin typeface="Arial Narrow" pitchFamily="34" charset="0"/>
              </a:rPr>
              <a:t>10: </a:t>
            </a:r>
            <a:r>
              <a:rPr lang="en-US" sz="1800" dirty="0" smtClean="0">
                <a:latin typeface="Arial Narrow" pitchFamily="34" charset="0"/>
              </a:rPr>
              <a:t>Calculate density function </a:t>
            </a:r>
            <a:r>
              <a:rPr lang="en-US" sz="1800" b="1" dirty="0" smtClean="0">
                <a:latin typeface="Arial Narrow" pitchFamily="34" charset="0"/>
              </a:rPr>
              <a:t>p1</a:t>
            </a:r>
            <a:r>
              <a:rPr lang="en-US" sz="1800" dirty="0" smtClean="0">
                <a:latin typeface="Arial Narrow" pitchFamily="34" charset="0"/>
              </a:rPr>
              <a:t> for </a:t>
            </a:r>
            <a:r>
              <a:rPr lang="en-US" sz="1800" b="1" dirty="0" smtClean="0">
                <a:latin typeface="Arial Narrow" pitchFamily="34" charset="0"/>
              </a:rPr>
              <a:t>river class </a:t>
            </a:r>
            <a:r>
              <a:rPr lang="en-US" sz="1800" dirty="0" smtClean="0">
                <a:latin typeface="Arial Narrow" pitchFamily="34" charset="0"/>
              </a:rPr>
              <a:t>where </a:t>
            </a:r>
            <a:r>
              <a:rPr lang="en-US" sz="1800" b="1" dirty="0" smtClean="0">
                <a:latin typeface="Arial Narrow" pitchFamily="34" charset="0"/>
              </a:rPr>
              <a:t>P1 = 0.3 </a:t>
            </a:r>
            <a:r>
              <a:rPr lang="en-US" sz="1800" dirty="0" smtClean="0">
                <a:latin typeface="Arial Narrow" pitchFamily="34" charset="0"/>
              </a:rPr>
              <a:t>given </a:t>
            </a:r>
          </a:p>
          <a:p>
            <a:pPr>
              <a:buNone/>
            </a:pPr>
            <a:r>
              <a:rPr lang="en-US" sz="1800" dirty="0" smtClean="0">
                <a:latin typeface="Arial Narrow" pitchFamily="34" charset="0"/>
              </a:rPr>
              <a:t>	</a:t>
            </a:r>
            <a:r>
              <a:rPr lang="en-US" sz="1800" b="1" dirty="0" smtClean="0">
                <a:latin typeface="Arial Narrow" pitchFamily="34" charset="0"/>
              </a:rPr>
              <a:t>p1</a:t>
            </a:r>
            <a:r>
              <a:rPr lang="en-US" sz="1800" dirty="0" smtClean="0">
                <a:latin typeface="Arial Narrow" pitchFamily="34" charset="0"/>
              </a:rPr>
              <a:t> </a:t>
            </a:r>
            <a:r>
              <a:rPr lang="en-US" sz="1800" dirty="0" smtClean="0">
                <a:latin typeface="Arial Narrow" pitchFamily="34" charset="0"/>
              </a:rPr>
              <a:t>= (-0.5) * 1/</a:t>
            </a:r>
            <a:r>
              <a:rPr lang="en-US" sz="1800" dirty="0" err="1" smtClean="0">
                <a:latin typeface="Arial Narrow" pitchFamily="34" charset="0"/>
              </a:rPr>
              <a:t>sqrt</a:t>
            </a:r>
            <a:r>
              <a:rPr lang="en-US" sz="1800" dirty="0" smtClean="0">
                <a:latin typeface="Arial Narrow" pitchFamily="34" charset="0"/>
              </a:rPr>
              <a:t>( Determinant of </a:t>
            </a:r>
            <a:r>
              <a:rPr lang="en-US" sz="1800" dirty="0" err="1" smtClean="0">
                <a:latin typeface="Arial Narrow" pitchFamily="34" charset="0"/>
              </a:rPr>
              <a:t>Covariance_matrix_Riverclass</a:t>
            </a:r>
            <a:r>
              <a:rPr lang="en-US" sz="1800" dirty="0" smtClean="0">
                <a:latin typeface="Arial Narrow" pitchFamily="34" charset="0"/>
              </a:rPr>
              <a:t>) * exp(</a:t>
            </a:r>
            <a:r>
              <a:rPr lang="en-US" sz="1800" dirty="0" err="1" smtClean="0">
                <a:latin typeface="Arial Narrow" pitchFamily="34" charset="0"/>
              </a:rPr>
              <a:t>River_class</a:t>
            </a:r>
            <a:r>
              <a:rPr lang="en-US" sz="1800" dirty="0" smtClean="0">
                <a:latin typeface="Arial Narrow" pitchFamily="34" charset="0"/>
              </a:rPr>
              <a:t>);</a:t>
            </a:r>
          </a:p>
          <a:p>
            <a:pPr>
              <a:buNone/>
            </a:pPr>
            <a:r>
              <a:rPr lang="en-US" sz="1800" dirty="0" smtClean="0">
                <a:latin typeface="Arial Narrow" pitchFamily="34" charset="0"/>
              </a:rPr>
              <a:t>	</a:t>
            </a:r>
            <a:r>
              <a:rPr lang="en-US" sz="1800" dirty="0" smtClean="0">
                <a:latin typeface="Arial Narrow" pitchFamily="34" charset="0"/>
              </a:rPr>
              <a:t>(Here we apply multivariate Normal </a:t>
            </a:r>
            <a:r>
              <a:rPr lang="en-US" sz="1800" dirty="0" err="1" smtClean="0">
                <a:latin typeface="Arial Narrow" pitchFamily="34" charset="0"/>
              </a:rPr>
              <a:t>Distrubution</a:t>
            </a:r>
            <a:r>
              <a:rPr lang="en-US" sz="1800" dirty="0" smtClean="0">
                <a:latin typeface="Arial Narrow" pitchFamily="34" charset="0"/>
              </a:rPr>
              <a:t>)</a:t>
            </a:r>
          </a:p>
          <a:p>
            <a:pPr>
              <a:buNone/>
            </a:pPr>
            <a:endParaRPr lang="en-US" sz="1800" dirty="0" smtClean="0">
              <a:latin typeface="Arial Narrow" pitchFamily="34" charset="0"/>
            </a:endParaRPr>
          </a:p>
          <a:p>
            <a:r>
              <a:rPr lang="en-US" sz="1800" b="1" i="1" u="sng" dirty="0" smtClean="0">
                <a:latin typeface="Arial Narrow" pitchFamily="34" charset="0"/>
              </a:rPr>
              <a:t>Step 11</a:t>
            </a:r>
            <a:r>
              <a:rPr lang="en-US" sz="1800" b="1" i="1" dirty="0" smtClean="0">
                <a:latin typeface="Arial Narrow" pitchFamily="34" charset="0"/>
              </a:rPr>
              <a:t>: </a:t>
            </a:r>
            <a:r>
              <a:rPr lang="en-US" sz="1800" dirty="0" smtClean="0">
                <a:latin typeface="Arial Narrow" pitchFamily="34" charset="0"/>
              </a:rPr>
              <a:t>Calculate </a:t>
            </a:r>
            <a:r>
              <a:rPr lang="en-US" sz="1800" dirty="0" smtClean="0">
                <a:latin typeface="Arial Narrow" pitchFamily="34" charset="0"/>
              </a:rPr>
              <a:t>density function </a:t>
            </a:r>
            <a:r>
              <a:rPr lang="en-US" sz="1800" b="1" dirty="0" smtClean="0">
                <a:latin typeface="Arial Narrow" pitchFamily="34" charset="0"/>
              </a:rPr>
              <a:t>p2</a:t>
            </a:r>
            <a:r>
              <a:rPr lang="en-US" sz="1800" dirty="0" smtClean="0">
                <a:latin typeface="Arial Narrow" pitchFamily="34" charset="0"/>
              </a:rPr>
              <a:t> for </a:t>
            </a:r>
            <a:r>
              <a:rPr lang="en-US" sz="1800" b="1" dirty="0" err="1" smtClean="0">
                <a:latin typeface="Arial Narrow" pitchFamily="34" charset="0"/>
              </a:rPr>
              <a:t>nonriver</a:t>
            </a:r>
            <a:r>
              <a:rPr lang="en-US" sz="1800" b="1" dirty="0" smtClean="0">
                <a:latin typeface="Arial Narrow" pitchFamily="34" charset="0"/>
              </a:rPr>
              <a:t> class </a:t>
            </a:r>
            <a:r>
              <a:rPr lang="en-US" sz="1800" dirty="0" smtClean="0">
                <a:latin typeface="Arial Narrow" pitchFamily="34" charset="0"/>
              </a:rPr>
              <a:t>where </a:t>
            </a:r>
            <a:r>
              <a:rPr lang="en-US" sz="1800" b="1" dirty="0" smtClean="0">
                <a:latin typeface="Arial Narrow" pitchFamily="34" charset="0"/>
              </a:rPr>
              <a:t>P2 = 0.7 </a:t>
            </a:r>
            <a:r>
              <a:rPr lang="en-US" sz="1800" dirty="0" smtClean="0">
                <a:latin typeface="Arial Narrow" pitchFamily="34" charset="0"/>
              </a:rPr>
              <a:t>given </a:t>
            </a:r>
            <a:endParaRPr lang="en-US" sz="1800" dirty="0" smtClean="0">
              <a:latin typeface="Arial Narrow" pitchFamily="34" charset="0"/>
            </a:endParaRPr>
          </a:p>
          <a:p>
            <a:pPr>
              <a:buNone/>
            </a:pPr>
            <a:r>
              <a:rPr lang="en-US" sz="1800" dirty="0" smtClean="0">
                <a:latin typeface="Arial Narrow" pitchFamily="34" charset="0"/>
              </a:rPr>
              <a:t>	</a:t>
            </a:r>
            <a:r>
              <a:rPr lang="en-US" sz="1800" b="1" dirty="0" smtClean="0">
                <a:latin typeface="Arial Narrow" pitchFamily="34" charset="0"/>
              </a:rPr>
              <a:t>p</a:t>
            </a:r>
            <a:r>
              <a:rPr lang="en-US" sz="1800" b="1" dirty="0" smtClean="0">
                <a:latin typeface="Arial Narrow" pitchFamily="34" charset="0"/>
              </a:rPr>
              <a:t>2</a:t>
            </a:r>
            <a:r>
              <a:rPr lang="en-US" sz="1800" dirty="0" smtClean="0">
                <a:latin typeface="Arial Narrow" pitchFamily="34" charset="0"/>
              </a:rPr>
              <a:t> </a:t>
            </a:r>
            <a:r>
              <a:rPr lang="en-US" sz="1800" dirty="0" smtClean="0">
                <a:latin typeface="Arial Narrow" pitchFamily="34" charset="0"/>
              </a:rPr>
              <a:t>= (-0.5) * 1/</a:t>
            </a:r>
            <a:r>
              <a:rPr lang="en-US" sz="1800" dirty="0" err="1" smtClean="0">
                <a:latin typeface="Arial Narrow" pitchFamily="34" charset="0"/>
              </a:rPr>
              <a:t>sqrt</a:t>
            </a:r>
            <a:r>
              <a:rPr lang="en-US" sz="1800" dirty="0" smtClean="0">
                <a:latin typeface="Arial Narrow" pitchFamily="34" charset="0"/>
              </a:rPr>
              <a:t>( Determinant of </a:t>
            </a:r>
            <a:r>
              <a:rPr lang="en-US" sz="1800" dirty="0" err="1" smtClean="0">
                <a:latin typeface="Arial Narrow" pitchFamily="34" charset="0"/>
              </a:rPr>
              <a:t>Covariance_matrix_nonRiverclass</a:t>
            </a:r>
            <a:r>
              <a:rPr lang="en-US" sz="1800" dirty="0" smtClean="0">
                <a:latin typeface="Arial Narrow" pitchFamily="34" charset="0"/>
              </a:rPr>
              <a:t>) * exp(</a:t>
            </a:r>
            <a:r>
              <a:rPr lang="en-US" sz="1800" dirty="0" err="1" smtClean="0">
                <a:latin typeface="Arial Narrow" pitchFamily="34" charset="0"/>
              </a:rPr>
              <a:t>NonRiver_class</a:t>
            </a:r>
            <a:r>
              <a:rPr lang="en-US" sz="1800" dirty="0" smtClean="0">
                <a:latin typeface="Arial Narrow" pitchFamily="34" charset="0"/>
              </a:rPr>
              <a:t>);</a:t>
            </a:r>
          </a:p>
          <a:p>
            <a:endParaRPr lang="en-US" sz="1800" dirty="0" smtClean="0">
              <a:latin typeface="Arial Narrow" pitchFamily="34" charset="0"/>
            </a:endParaRPr>
          </a:p>
          <a:p>
            <a:r>
              <a:rPr lang="en-US" sz="1800" b="1" i="1" u="sng" dirty="0" smtClean="0">
                <a:latin typeface="Arial Narrow" pitchFamily="34" charset="0"/>
              </a:rPr>
              <a:t>Step </a:t>
            </a:r>
            <a:r>
              <a:rPr lang="en-US" sz="1800" b="1" i="1" u="sng" dirty="0" smtClean="0">
                <a:latin typeface="Arial Narrow" pitchFamily="34" charset="0"/>
              </a:rPr>
              <a:t>12:</a:t>
            </a:r>
            <a:r>
              <a:rPr lang="en-US" sz="1800" b="1" i="1" dirty="0" smtClean="0">
                <a:latin typeface="Arial Narrow" pitchFamily="34" charset="0"/>
              </a:rPr>
              <a:t>  </a:t>
            </a:r>
            <a:r>
              <a:rPr lang="en-US" sz="1800" dirty="0" smtClean="0">
                <a:latin typeface="Arial Narrow" pitchFamily="34" charset="0"/>
              </a:rPr>
              <a:t>For </a:t>
            </a:r>
            <a:r>
              <a:rPr lang="en-US" sz="1800" b="1" dirty="0" smtClean="0">
                <a:latin typeface="Arial Narrow" pitchFamily="34" charset="0"/>
              </a:rPr>
              <a:t>each pixel location </a:t>
            </a:r>
            <a:r>
              <a:rPr lang="en-US" sz="1800" dirty="0" smtClean="0">
                <a:latin typeface="Arial Narrow" pitchFamily="34" charset="0"/>
              </a:rPr>
              <a:t>of test image apply </a:t>
            </a:r>
            <a:r>
              <a:rPr lang="en-US" sz="1800" dirty="0" err="1" smtClean="0">
                <a:latin typeface="Arial Narrow" pitchFamily="34" charset="0"/>
              </a:rPr>
              <a:t>baye’s</a:t>
            </a:r>
            <a:r>
              <a:rPr lang="en-US" sz="1800" dirty="0" smtClean="0">
                <a:latin typeface="Arial Narrow" pitchFamily="34" charset="0"/>
              </a:rPr>
              <a:t> rule  </a:t>
            </a:r>
            <a:r>
              <a:rPr lang="en-US" sz="1800" b="1" dirty="0" smtClean="0">
                <a:latin typeface="Arial Narrow" pitchFamily="34" charset="0"/>
              </a:rPr>
              <a:t>(P1 * p1) </a:t>
            </a:r>
            <a:r>
              <a:rPr lang="en-US" sz="1800" b="1" dirty="0" smtClean="0">
                <a:latin typeface="Arial Narrow" pitchFamily="34" charset="0"/>
              </a:rPr>
              <a:t>&gt;= </a:t>
            </a:r>
            <a:r>
              <a:rPr lang="en-US" sz="1800" b="1" dirty="0" smtClean="0">
                <a:latin typeface="Arial Narrow" pitchFamily="34" charset="0"/>
              </a:rPr>
              <a:t>(P2 * p2)</a:t>
            </a:r>
            <a:r>
              <a:rPr lang="en-US" sz="1800" dirty="0" smtClean="0">
                <a:latin typeface="Arial Narrow" pitchFamily="34" charset="0"/>
              </a:rPr>
              <a:t> </a:t>
            </a:r>
            <a:r>
              <a:rPr lang="en-US" sz="1800" dirty="0" smtClean="0">
                <a:latin typeface="Arial Narrow" pitchFamily="34" charset="0"/>
              </a:rPr>
              <a:t>then </a:t>
            </a:r>
          </a:p>
          <a:p>
            <a:pPr>
              <a:buNone/>
            </a:pPr>
            <a:r>
              <a:rPr lang="en-US" sz="1800" dirty="0" smtClean="0">
                <a:latin typeface="Arial Narrow" pitchFamily="34" charset="0"/>
              </a:rPr>
              <a:t>	</a:t>
            </a:r>
            <a:r>
              <a:rPr lang="en-US" sz="1800" dirty="0" err="1" smtClean="0">
                <a:latin typeface="Arial Narrow" pitchFamily="34" charset="0"/>
              </a:rPr>
              <a:t>Out_image</a:t>
            </a:r>
            <a:r>
              <a:rPr lang="en-US" sz="1800" dirty="0" smtClean="0">
                <a:latin typeface="Arial Narrow" pitchFamily="34" charset="0"/>
              </a:rPr>
              <a:t>(</a:t>
            </a:r>
            <a:r>
              <a:rPr lang="en-US" sz="1800" dirty="0" err="1" smtClean="0">
                <a:latin typeface="Arial Narrow" pitchFamily="34" charset="0"/>
              </a:rPr>
              <a:t>i</a:t>
            </a:r>
            <a:r>
              <a:rPr lang="en-US" sz="1800" dirty="0" smtClean="0">
                <a:latin typeface="Arial Narrow" pitchFamily="34" charset="0"/>
              </a:rPr>
              <a:t>) = </a:t>
            </a:r>
            <a:r>
              <a:rPr lang="en-US" sz="1800" dirty="0" smtClean="0">
                <a:latin typeface="Arial Narrow" pitchFamily="34" charset="0"/>
              </a:rPr>
              <a:t>255 (River class)</a:t>
            </a:r>
            <a:endParaRPr lang="en-US" sz="1800" dirty="0" smtClean="0">
              <a:latin typeface="Arial Narrow" pitchFamily="34" charset="0"/>
            </a:endParaRPr>
          </a:p>
          <a:p>
            <a:pPr>
              <a:buNone/>
            </a:pPr>
            <a:r>
              <a:rPr lang="en-US" sz="1800" dirty="0" smtClean="0">
                <a:latin typeface="Arial Narrow" pitchFamily="34" charset="0"/>
              </a:rPr>
              <a:t>		Else</a:t>
            </a:r>
            <a:endParaRPr lang="en-US" sz="1800" dirty="0" smtClean="0">
              <a:latin typeface="Arial Narrow" pitchFamily="34" charset="0"/>
            </a:endParaRPr>
          </a:p>
          <a:p>
            <a:pPr>
              <a:buNone/>
            </a:pPr>
            <a:r>
              <a:rPr lang="en-US" sz="1800" dirty="0" smtClean="0">
                <a:latin typeface="Arial Narrow" pitchFamily="34" charset="0"/>
              </a:rPr>
              <a:t>	</a:t>
            </a:r>
            <a:r>
              <a:rPr lang="en-US" sz="1800" dirty="0" err="1" smtClean="0">
                <a:latin typeface="Arial Narrow" pitchFamily="34" charset="0"/>
              </a:rPr>
              <a:t>Out_image</a:t>
            </a:r>
            <a:r>
              <a:rPr lang="en-US" sz="1800" dirty="0" smtClean="0">
                <a:latin typeface="Arial Narrow" pitchFamily="34" charset="0"/>
              </a:rPr>
              <a:t>(</a:t>
            </a:r>
            <a:r>
              <a:rPr lang="en-US" sz="1800" dirty="0" err="1" smtClean="0">
                <a:latin typeface="Arial Narrow" pitchFamily="34" charset="0"/>
              </a:rPr>
              <a:t>i</a:t>
            </a:r>
            <a:r>
              <a:rPr lang="en-US" sz="1800" dirty="0" smtClean="0">
                <a:latin typeface="Arial Narrow" pitchFamily="34" charset="0"/>
              </a:rPr>
              <a:t>) = 0</a:t>
            </a:r>
            <a:r>
              <a:rPr lang="en-US" sz="1800" dirty="0" smtClean="0">
                <a:latin typeface="Arial Narrow" pitchFamily="34" charset="0"/>
              </a:rPr>
              <a:t>; (</a:t>
            </a:r>
            <a:r>
              <a:rPr lang="en-US" sz="1800" dirty="0" err="1" smtClean="0">
                <a:latin typeface="Arial Narrow" pitchFamily="34" charset="0"/>
              </a:rPr>
              <a:t>Nonriver</a:t>
            </a:r>
            <a:r>
              <a:rPr lang="en-US" sz="1800" dirty="0" smtClean="0">
                <a:latin typeface="Arial Narrow" pitchFamily="34" charset="0"/>
              </a:rPr>
              <a:t> class)</a:t>
            </a:r>
          </a:p>
          <a:p>
            <a:pPr>
              <a:buNone/>
            </a:pPr>
            <a:endParaRPr lang="en-US" sz="1800" dirty="0" smtClean="0">
              <a:latin typeface="Arial Narrow" pitchFamily="34" charset="0"/>
            </a:endParaRPr>
          </a:p>
          <a:p>
            <a:r>
              <a:rPr lang="en-US" sz="1800" b="1" i="1" u="sng" dirty="0" smtClean="0"/>
              <a:t>Step </a:t>
            </a:r>
            <a:r>
              <a:rPr lang="en-US" sz="1800" b="1" i="1" u="sng" dirty="0" smtClean="0"/>
              <a:t>13 </a:t>
            </a:r>
            <a:r>
              <a:rPr lang="en-US" sz="1800" b="1" i="1" dirty="0" smtClean="0"/>
              <a:t>: </a:t>
            </a:r>
            <a:r>
              <a:rPr lang="en-US" sz="1800" dirty="0" err="1" smtClean="0"/>
              <a:t>Goto</a:t>
            </a:r>
            <a:r>
              <a:rPr lang="en-US" sz="1800" dirty="0" smtClean="0"/>
              <a:t> </a:t>
            </a:r>
            <a:r>
              <a:rPr lang="en-US" sz="1800" b="1" dirty="0" smtClean="0"/>
              <a:t>step 7;</a:t>
            </a:r>
            <a:r>
              <a:rPr lang="en-US" sz="1800" dirty="0" smtClean="0"/>
              <a:t> </a:t>
            </a:r>
          </a:p>
          <a:p>
            <a:pPr>
              <a:buNone/>
            </a:pPr>
            <a:endParaRPr lang="en-US" sz="1800" dirty="0" smtClean="0">
              <a:latin typeface="Arial Narrow" pitchFamily="34" charset="0"/>
            </a:endParaRPr>
          </a:p>
          <a:p>
            <a:r>
              <a:rPr lang="en-US" sz="1800" b="1" i="1" u="sng" dirty="0" smtClean="0">
                <a:latin typeface="Arial Narrow" pitchFamily="34" charset="0"/>
              </a:rPr>
              <a:t>Step 14: </a:t>
            </a:r>
            <a:r>
              <a:rPr lang="en-US" sz="1800" dirty="0" smtClean="0">
                <a:latin typeface="Arial Narrow" pitchFamily="34" charset="0"/>
              </a:rPr>
              <a:t>Show the three output image </a:t>
            </a:r>
            <a:r>
              <a:rPr lang="en-US" sz="1800" dirty="0" err="1" smtClean="0">
                <a:latin typeface="Arial Narrow" pitchFamily="34" charset="0"/>
              </a:rPr>
              <a:t>Image</a:t>
            </a:r>
            <a:r>
              <a:rPr lang="en-US" sz="1800" dirty="0" smtClean="0">
                <a:latin typeface="Arial Narrow" pitchFamily="34" charset="0"/>
              </a:rPr>
              <a:t> using </a:t>
            </a:r>
            <a:r>
              <a:rPr lang="en-US" sz="1800" dirty="0" err="1" smtClean="0">
                <a:latin typeface="Arial Narrow" pitchFamily="34" charset="0"/>
              </a:rPr>
              <a:t>imshow</a:t>
            </a:r>
            <a:r>
              <a:rPr lang="en-US" sz="1800" dirty="0" smtClean="0">
                <a:latin typeface="Arial Narrow" pitchFamily="34" charset="0"/>
              </a:rPr>
              <a:t> function for three cases:</a:t>
            </a:r>
          </a:p>
          <a:p>
            <a:pPr>
              <a:buNone/>
            </a:pPr>
            <a:r>
              <a:rPr lang="en-US" sz="1800" dirty="0" smtClean="0">
                <a:latin typeface="Arial Narrow" pitchFamily="34" charset="0"/>
              </a:rPr>
              <a:t>	Case 1 : River class (Prior </a:t>
            </a:r>
            <a:r>
              <a:rPr lang="en-US" sz="1800" dirty="0" err="1" smtClean="0">
                <a:latin typeface="Arial Narrow" pitchFamily="34" charset="0"/>
              </a:rPr>
              <a:t>Prob</a:t>
            </a:r>
            <a:r>
              <a:rPr lang="en-US" sz="1800" dirty="0" smtClean="0">
                <a:latin typeface="Arial Narrow" pitchFamily="34" charset="0"/>
              </a:rPr>
              <a:t>: ) = 0.3 , </a:t>
            </a:r>
            <a:r>
              <a:rPr lang="en-US" sz="1800" dirty="0" err="1" smtClean="0">
                <a:latin typeface="Arial Narrow" pitchFamily="34" charset="0"/>
              </a:rPr>
              <a:t>Nonriver</a:t>
            </a:r>
            <a:r>
              <a:rPr lang="en-US" sz="1800" dirty="0" smtClean="0">
                <a:latin typeface="Arial Narrow" pitchFamily="34" charset="0"/>
              </a:rPr>
              <a:t> class(Prior </a:t>
            </a:r>
            <a:r>
              <a:rPr lang="en-US" sz="1800" dirty="0" err="1" smtClean="0">
                <a:latin typeface="Arial Narrow" pitchFamily="34" charset="0"/>
              </a:rPr>
              <a:t>Prob</a:t>
            </a:r>
            <a:r>
              <a:rPr lang="en-US" sz="1800" dirty="0" smtClean="0">
                <a:latin typeface="Arial Narrow" pitchFamily="34" charset="0"/>
                <a:sym typeface="Wingdings" pitchFamily="2" charset="2"/>
              </a:rPr>
              <a:t>) = 0.7</a:t>
            </a:r>
          </a:p>
          <a:p>
            <a:pPr>
              <a:buNone/>
            </a:pPr>
            <a:r>
              <a:rPr lang="en-US" sz="1800" dirty="0" smtClean="0">
                <a:latin typeface="Arial Narrow" pitchFamily="34" charset="0"/>
              </a:rPr>
              <a:t>	Case 2 </a:t>
            </a:r>
            <a:r>
              <a:rPr lang="en-US" sz="1800" dirty="0" smtClean="0">
                <a:latin typeface="Arial Narrow" pitchFamily="34" charset="0"/>
              </a:rPr>
              <a:t>: River class (Prior </a:t>
            </a:r>
            <a:r>
              <a:rPr lang="en-US" sz="1800" dirty="0" err="1" smtClean="0">
                <a:latin typeface="Arial Narrow" pitchFamily="34" charset="0"/>
              </a:rPr>
              <a:t>Prob</a:t>
            </a:r>
            <a:r>
              <a:rPr lang="en-US" sz="1800" dirty="0" smtClean="0">
                <a:latin typeface="Arial Narrow" pitchFamily="34" charset="0"/>
              </a:rPr>
              <a:t>: ) = </a:t>
            </a:r>
            <a:r>
              <a:rPr lang="en-US" sz="1800" dirty="0" smtClean="0">
                <a:latin typeface="Arial Narrow" pitchFamily="34" charset="0"/>
              </a:rPr>
              <a:t>0.7 </a:t>
            </a:r>
            <a:r>
              <a:rPr lang="en-US" sz="1800" dirty="0" smtClean="0">
                <a:latin typeface="Arial Narrow" pitchFamily="34" charset="0"/>
              </a:rPr>
              <a:t>, </a:t>
            </a:r>
            <a:r>
              <a:rPr lang="en-US" sz="1800" dirty="0" err="1" smtClean="0">
                <a:latin typeface="Arial Narrow" pitchFamily="34" charset="0"/>
              </a:rPr>
              <a:t>Nonriver</a:t>
            </a:r>
            <a:r>
              <a:rPr lang="en-US" sz="1800" dirty="0" smtClean="0">
                <a:latin typeface="Arial Narrow" pitchFamily="34" charset="0"/>
              </a:rPr>
              <a:t> class(Prior </a:t>
            </a:r>
            <a:r>
              <a:rPr lang="en-US" sz="1800" dirty="0" err="1" smtClean="0">
                <a:latin typeface="Arial Narrow" pitchFamily="34" charset="0"/>
              </a:rPr>
              <a:t>Prob</a:t>
            </a:r>
            <a:r>
              <a:rPr lang="en-US" sz="1800" dirty="0" smtClean="0">
                <a:latin typeface="Arial Narrow" pitchFamily="34" charset="0"/>
                <a:sym typeface="Wingdings" pitchFamily="2" charset="2"/>
              </a:rPr>
              <a:t>) = </a:t>
            </a:r>
            <a:r>
              <a:rPr lang="en-US" sz="1800" dirty="0" smtClean="0">
                <a:latin typeface="Arial Narrow" pitchFamily="34" charset="0"/>
                <a:sym typeface="Wingdings" pitchFamily="2" charset="2"/>
              </a:rPr>
              <a:t>0.3</a:t>
            </a:r>
          </a:p>
          <a:p>
            <a:pPr>
              <a:buNone/>
            </a:pPr>
            <a:r>
              <a:rPr lang="en-US" sz="1800" dirty="0" smtClean="0">
                <a:latin typeface="Arial Narrow" pitchFamily="34" charset="0"/>
              </a:rPr>
              <a:t>	Case 3 </a:t>
            </a:r>
            <a:r>
              <a:rPr lang="en-US" sz="1800" dirty="0" smtClean="0">
                <a:latin typeface="Arial Narrow" pitchFamily="34" charset="0"/>
              </a:rPr>
              <a:t>: River class (Prior </a:t>
            </a:r>
            <a:r>
              <a:rPr lang="en-US" sz="1800" dirty="0" err="1" smtClean="0">
                <a:latin typeface="Arial Narrow" pitchFamily="34" charset="0"/>
              </a:rPr>
              <a:t>Prob</a:t>
            </a:r>
            <a:r>
              <a:rPr lang="en-US" sz="1800" dirty="0" smtClean="0">
                <a:latin typeface="Arial Narrow" pitchFamily="34" charset="0"/>
              </a:rPr>
              <a:t>: ) = </a:t>
            </a:r>
            <a:r>
              <a:rPr lang="en-US" sz="1800" dirty="0" smtClean="0">
                <a:latin typeface="Arial Narrow" pitchFamily="34" charset="0"/>
              </a:rPr>
              <a:t>0.5 </a:t>
            </a:r>
            <a:r>
              <a:rPr lang="en-US" sz="1800" dirty="0" smtClean="0">
                <a:latin typeface="Arial Narrow" pitchFamily="34" charset="0"/>
              </a:rPr>
              <a:t>, </a:t>
            </a:r>
            <a:r>
              <a:rPr lang="en-US" sz="1800" dirty="0" err="1" smtClean="0">
                <a:latin typeface="Arial Narrow" pitchFamily="34" charset="0"/>
              </a:rPr>
              <a:t>Nonriver</a:t>
            </a:r>
            <a:r>
              <a:rPr lang="en-US" sz="1800" dirty="0" smtClean="0">
                <a:latin typeface="Arial Narrow" pitchFamily="34" charset="0"/>
              </a:rPr>
              <a:t> class(Prior </a:t>
            </a:r>
            <a:r>
              <a:rPr lang="en-US" sz="1800" dirty="0" err="1" smtClean="0">
                <a:latin typeface="Arial Narrow" pitchFamily="34" charset="0"/>
              </a:rPr>
              <a:t>Prob</a:t>
            </a:r>
            <a:r>
              <a:rPr lang="en-US" sz="1800" dirty="0" smtClean="0">
                <a:latin typeface="Arial Narrow" pitchFamily="34" charset="0"/>
                <a:sym typeface="Wingdings" pitchFamily="2" charset="2"/>
              </a:rPr>
              <a:t>) = </a:t>
            </a:r>
            <a:r>
              <a:rPr lang="en-US" sz="1800" dirty="0" smtClean="0">
                <a:latin typeface="Arial Narrow" pitchFamily="34" charset="0"/>
                <a:sym typeface="Wingdings" pitchFamily="2" charset="2"/>
              </a:rPr>
              <a:t>0.5</a:t>
            </a:r>
          </a:p>
          <a:p>
            <a:pPr>
              <a:buNone/>
            </a:pPr>
            <a:endParaRPr lang="en-US" sz="1800" dirty="0" smtClean="0">
              <a:latin typeface="Arial Narrow" pitchFamily="34" charset="0"/>
              <a:sym typeface="Wingdings" pitchFamily="2" charset="2"/>
            </a:endParaRPr>
          </a:p>
          <a:p>
            <a:pPr>
              <a:buNone/>
            </a:pPr>
            <a:endParaRPr lang="en-US" sz="1800" dirty="0" smtClean="0">
              <a:latin typeface="Arial Narrow" pitchFamily="34" charset="0"/>
              <a:sym typeface="Wingdings" pitchFamily="2" charset="2"/>
            </a:endParaRPr>
          </a:p>
          <a:p>
            <a:endParaRPr lang="en-US" sz="1800" dirty="0" smtClean="0">
              <a:latin typeface="Arial Narrow" pitchFamily="34" charset="0"/>
            </a:endParaRPr>
          </a:p>
          <a:p>
            <a:endParaRPr lang="en-US" sz="1800" dirty="0" smtClean="0">
              <a:latin typeface="Arial Narrow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Multivariate Normal Distribution</a:t>
            </a:r>
            <a:endParaRPr lang="en-US" b="1" dirty="0"/>
          </a:p>
        </p:txBody>
      </p:sp>
      <p:pic>
        <p:nvPicPr>
          <p:cNvPr id="3074" name="Picture 2" descr="C:\Users\Anup\Desktop\isi ppt\1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447800"/>
            <a:ext cx="7239000" cy="4419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US" b="1" dirty="0" smtClean="0"/>
              <a:t>Concept of Covariance </a:t>
            </a:r>
            <a:endParaRPr 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295400"/>
            <a:ext cx="6657975" cy="1562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3075" name="Picture 3" descr="C:\Users\Anup\Desktop\isi ppt\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895600"/>
            <a:ext cx="4876800" cy="2819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371600" y="6019800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Relationship of x and y on the basis of sample points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8600" y="10668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Case 1</a:t>
            </a:r>
            <a:endParaRPr lang="en-US" b="1" dirty="0"/>
          </a:p>
        </p:txBody>
      </p:sp>
      <p:pic>
        <p:nvPicPr>
          <p:cNvPr id="3" name="Picture 2" descr="C:\Users\Anup\Desktop\isi ppt\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304800"/>
            <a:ext cx="3962400" cy="2705100"/>
          </a:xfrm>
          <a:prstGeom prst="rect">
            <a:avLst/>
          </a:prstGeom>
          <a:noFill/>
        </p:spPr>
      </p:pic>
      <p:pic>
        <p:nvPicPr>
          <p:cNvPr id="4099" name="Picture 3" descr="C:\Users\Anup\Desktop\isi ppt\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200400"/>
            <a:ext cx="4010025" cy="2781300"/>
          </a:xfrm>
          <a:prstGeom prst="rect">
            <a:avLst/>
          </a:prstGeom>
          <a:noFill/>
        </p:spPr>
      </p:pic>
      <p:pic>
        <p:nvPicPr>
          <p:cNvPr id="4100" name="Picture 4" descr="C:\Users\Anup\Desktop\isi ppt\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3048000"/>
            <a:ext cx="3933825" cy="304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60198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Case 2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781800" y="60960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Case 3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629400" y="609600"/>
            <a:ext cx="205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Here R denotes the relationship between two variables on the basis of sample points: 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066800" y="5334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Positive Relationship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286000" y="51054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Negative Relationship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0" y="5105400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Equally Distributed Relationship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533400"/>
            <a:ext cx="4419600" cy="152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2362200"/>
            <a:ext cx="4572000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4495800"/>
            <a:ext cx="6267450" cy="1562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229600" cy="990600"/>
          </a:xfrm>
        </p:spPr>
        <p:txBody>
          <a:bodyPr/>
          <a:lstStyle/>
          <a:p>
            <a:r>
              <a:rPr lang="en-US" b="1" dirty="0" smtClean="0"/>
              <a:t>Probability Density Function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333500"/>
            <a:ext cx="638175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 descr="C:\Users\Anup\Desktop\isi ppt\1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191000"/>
            <a:ext cx="4572000" cy="24765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34596" y="4419600"/>
            <a:ext cx="4191000" cy="1809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09600"/>
          </a:xfrm>
        </p:spPr>
        <p:txBody>
          <a:bodyPr>
            <a:noAutofit/>
          </a:bodyPr>
          <a:lstStyle/>
          <a:p>
            <a:r>
              <a:rPr lang="en-US" b="1" i="1" dirty="0" smtClean="0"/>
              <a:t>How to Implement 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838200"/>
            <a:ext cx="8458200" cy="60198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Four satellite Images of Kolkata (</a:t>
            </a:r>
            <a:r>
              <a:rPr lang="en-US" sz="2000" b="1" i="1" dirty="0" err="1" smtClean="0">
                <a:latin typeface="Times New Roman" pitchFamily="18" charset="0"/>
                <a:cs typeface="Times New Roman" pitchFamily="18" charset="0"/>
              </a:rPr>
              <a:t>Rband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b="1" i="1" dirty="0" err="1" smtClean="0">
                <a:latin typeface="Times New Roman" pitchFamily="18" charset="0"/>
                <a:cs typeface="Times New Roman" pitchFamily="18" charset="0"/>
              </a:rPr>
              <a:t>Gband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b="1" i="1" dirty="0" err="1" smtClean="0">
                <a:latin typeface="Times New Roman" pitchFamily="18" charset="0"/>
                <a:cs typeface="Times New Roman" pitchFamily="18" charset="0"/>
              </a:rPr>
              <a:t>Bband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2000" b="1" i="1" dirty="0" err="1" smtClean="0">
                <a:latin typeface="Times New Roman" pitchFamily="18" charset="0"/>
                <a:cs typeface="Times New Roman" pitchFamily="18" charset="0"/>
              </a:rPr>
              <a:t>Iband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) are given to you with equal image size (512 * 512).</a:t>
            </a:r>
          </a:p>
          <a:p>
            <a:pPr>
              <a:lnSpc>
                <a:spcPct val="150000"/>
              </a:lnSpc>
            </a:pP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The feature vector dimension is 4</a:t>
            </a:r>
          </a:p>
          <a:p>
            <a:pPr>
              <a:lnSpc>
                <a:spcPct val="150000"/>
              </a:lnSpc>
            </a:pP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Each pixel location we have four values. </a:t>
            </a:r>
          </a:p>
          <a:p>
            <a:pPr>
              <a:lnSpc>
                <a:spcPct val="150000"/>
              </a:lnSpc>
            </a:pP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Two Classes are given (River and NonRiver) </a:t>
            </a:r>
          </a:p>
          <a:p>
            <a:pPr>
              <a:lnSpc>
                <a:spcPct val="150000"/>
              </a:lnSpc>
            </a:pP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Take 50 sample points (Pixel location’s corresponding pixel values)  from river class for training for each band</a:t>
            </a:r>
          </a:p>
          <a:p>
            <a:pPr>
              <a:lnSpc>
                <a:spcPct val="150000"/>
              </a:lnSpc>
            </a:pP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Take 100 sample points (Pixel location’s corresponding pixel values) from non river class for training for each band.</a:t>
            </a:r>
          </a:p>
          <a:p>
            <a:pPr>
              <a:lnSpc>
                <a:spcPct val="150000"/>
              </a:lnSpc>
            </a:pP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Take (512 * 512) sample points (Pixel location’s corresponding pixel values)   for testing for each band.</a:t>
            </a:r>
          </a:p>
          <a:p>
            <a:pPr>
              <a:lnSpc>
                <a:spcPct val="150000"/>
              </a:lnSpc>
            </a:pP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Apply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baye’s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decision rule to classify all the test sample either in river or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nonriver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class denoting 0 and 255 at corresponding pixel locations.</a:t>
            </a:r>
          </a:p>
          <a:p>
            <a:pPr>
              <a:lnSpc>
                <a:spcPct val="150000"/>
              </a:lnSpc>
            </a:pP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Show the result in image form with black and white image (either 0 and 255)</a:t>
            </a:r>
          </a:p>
          <a:p>
            <a:endParaRPr lang="en-US" sz="2400" i="1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838200"/>
          </a:xfrm>
        </p:spPr>
        <p:txBody>
          <a:bodyPr/>
          <a:lstStyle/>
          <a:p>
            <a:r>
              <a:rPr lang="en-US" b="1" dirty="0" smtClean="0"/>
              <a:t>Normal Distribution </a:t>
            </a:r>
            <a:endParaRPr lang="en-US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447800"/>
            <a:ext cx="6638925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990600" y="59436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Stat Book: </a:t>
            </a:r>
            <a:r>
              <a:rPr lang="en-US" sz="2400" b="1" dirty="0" smtClean="0">
                <a:solidFill>
                  <a:srgbClr val="FF0000"/>
                </a:solidFill>
              </a:rPr>
              <a:t>C. R. </a:t>
            </a:r>
            <a:r>
              <a:rPr lang="en-US" sz="2400" b="1" dirty="0" err="1" smtClean="0">
                <a:solidFill>
                  <a:srgbClr val="FF0000"/>
                </a:solidFill>
              </a:rPr>
              <a:t>Rao</a:t>
            </a:r>
            <a:r>
              <a:rPr lang="en-US" sz="2400" b="1" dirty="0" smtClean="0"/>
              <a:t>: Linear Statistical Inference and its Applications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228600"/>
            <a:ext cx="649605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648200"/>
            <a:ext cx="5772150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686892"/>
            <a:ext cx="6477000" cy="4880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572125"/>
            <a:ext cx="88392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295400" y="76200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How to choose sample points 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457200"/>
            <a:ext cx="82296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Examples on Satellite images of Kolkata: Given Input Images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7010400" y="3124200"/>
            <a:ext cx="1828800" cy="175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R Band Image</a:t>
            </a:r>
          </a:p>
          <a:p>
            <a:pPr algn="ctr"/>
            <a:r>
              <a:rPr lang="en-US" sz="2400" b="1" dirty="0" smtClean="0"/>
              <a:t>(512 * 512)</a:t>
            </a:r>
            <a:endParaRPr lang="en-US" sz="24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600200"/>
            <a:ext cx="49149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858000" y="2590800"/>
            <a:ext cx="1828800" cy="175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G</a:t>
            </a:r>
            <a:r>
              <a:rPr lang="en-US" sz="2400" b="1" dirty="0" smtClean="0"/>
              <a:t> Band Image</a:t>
            </a:r>
          </a:p>
          <a:p>
            <a:pPr algn="ctr"/>
            <a:r>
              <a:rPr lang="en-US" sz="2400" b="1" dirty="0" smtClean="0"/>
              <a:t>(512 * 512)</a:t>
            </a:r>
            <a:endParaRPr lang="en-US" sz="24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962025"/>
            <a:ext cx="4924425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781800" y="2286000"/>
            <a:ext cx="1828800" cy="175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B Band Image</a:t>
            </a:r>
          </a:p>
          <a:p>
            <a:pPr algn="ctr"/>
            <a:r>
              <a:rPr lang="en-US" sz="2400" b="1" dirty="0" smtClean="0"/>
              <a:t>(512 * 512)</a:t>
            </a:r>
            <a:endParaRPr lang="en-US" sz="24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066800"/>
            <a:ext cx="4895850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86600" y="2133600"/>
            <a:ext cx="1828800" cy="175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</a:t>
            </a:r>
            <a:r>
              <a:rPr lang="en-US" sz="2400" b="1" dirty="0" smtClean="0"/>
              <a:t> Band Image</a:t>
            </a:r>
          </a:p>
          <a:p>
            <a:pPr algn="ctr"/>
            <a:r>
              <a:rPr lang="en-US" sz="2400" b="1" dirty="0" smtClean="0"/>
              <a:t>(512 * 512)</a:t>
            </a:r>
            <a:endParaRPr lang="en-US" sz="24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962025"/>
            <a:ext cx="4933950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248400"/>
            <a:ext cx="7772400" cy="4572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Bayes Rule: P1 = 0.3 and P2 = 0.7</a:t>
            </a:r>
            <a:endParaRPr lang="en-US" b="1" dirty="0"/>
          </a:p>
        </p:txBody>
      </p:sp>
      <p:pic>
        <p:nvPicPr>
          <p:cNvPr id="1027" name="Picture 3" descr="C:\Users\Anup\Desktop\bayes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609600"/>
            <a:ext cx="6448425" cy="56959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52400" y="56272"/>
            <a:ext cx="89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Output Image (River Class and Non River Class 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479</Words>
  <Application>Microsoft Office PowerPoint</Application>
  <PresentationFormat>On-screen Show (4:3)</PresentationFormat>
  <Paragraphs>87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Practical Implementation on Baye’s Decision Rule </vt:lpstr>
      <vt:lpstr>How to Implement </vt:lpstr>
      <vt:lpstr>Slide 3</vt:lpstr>
      <vt:lpstr>Slide 4</vt:lpstr>
      <vt:lpstr>Examples on Satellite images of Kolkata: Given Input Images</vt:lpstr>
      <vt:lpstr>Slide 6</vt:lpstr>
      <vt:lpstr>Slide 7</vt:lpstr>
      <vt:lpstr>Slide 8</vt:lpstr>
      <vt:lpstr>Bayes Rule: P1 = 0.3 and P2 = 0.7</vt:lpstr>
      <vt:lpstr>Bayes Rule: P1 = 0.7 and P2 = 0.3</vt:lpstr>
      <vt:lpstr>Bayes Rule: P1 = 0.5 and P2 = 0.5</vt:lpstr>
      <vt:lpstr>Implementation process of Density Function </vt:lpstr>
      <vt:lpstr>Slide 13</vt:lpstr>
      <vt:lpstr>Slide 14</vt:lpstr>
      <vt:lpstr>Multivariate Normal Distribution</vt:lpstr>
      <vt:lpstr>Concept of Covariance </vt:lpstr>
      <vt:lpstr>Slide 17</vt:lpstr>
      <vt:lpstr>Slide 18</vt:lpstr>
      <vt:lpstr>Probability Density Function</vt:lpstr>
      <vt:lpstr>Normal Distribution 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Implementation on Baye’s Decision Rule </dc:title>
  <dc:creator>Anup</dc:creator>
  <cp:lastModifiedBy>Anup</cp:lastModifiedBy>
  <cp:revision>30</cp:revision>
  <dcterms:created xsi:type="dcterms:W3CDTF">2013-01-23T17:53:55Z</dcterms:created>
  <dcterms:modified xsi:type="dcterms:W3CDTF">2013-01-26T15:24:22Z</dcterms:modified>
</cp:coreProperties>
</file>